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66" r:id="rId4"/>
    <p:sldId id="279" r:id="rId5"/>
    <p:sldId id="280" r:id="rId6"/>
    <p:sldId id="281" r:id="rId7"/>
    <p:sldId id="282" r:id="rId8"/>
    <p:sldId id="264" r:id="rId9"/>
    <p:sldId id="283" r:id="rId10"/>
    <p:sldId id="284" r:id="rId11"/>
    <p:sldId id="285" r:id="rId12"/>
    <p:sldId id="286" r:id="rId13"/>
    <p:sldId id="287" r:id="rId14"/>
    <p:sldId id="27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35E"/>
    <a:srgbClr val="FEE690"/>
    <a:srgbClr val="F3C003"/>
    <a:srgbClr val="3B5AA6"/>
    <a:srgbClr val="EB5F3A"/>
    <a:srgbClr val="99ACDB"/>
    <a:srgbClr val="97DAFB"/>
    <a:srgbClr val="088BCC"/>
    <a:srgbClr val="EC6906"/>
    <a:srgbClr val="FB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96B7-4E31-45EF-A5B1-F67F5F3C3362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C9DC-7C92-4C06-BC6F-27E9A21E3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08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Képet ki kell cserélni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2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 a nyári egyetemekkel kezdődjön + legyen szó a tanulmányokról</a:t>
            </a:r>
            <a:r>
              <a:rPr lang="hu-HU" baseline="0" dirty="0" smtClean="0"/>
              <a:t> </a:t>
            </a:r>
            <a:r>
              <a:rPr lang="hu-HU" baseline="0" smtClean="0"/>
              <a:t>(másik dia?)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32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 a nyári egyetemekkel kezdődjön + legyen szó a tanulmányokról</a:t>
            </a:r>
            <a:r>
              <a:rPr lang="hu-HU" baseline="0" dirty="0" smtClean="0"/>
              <a:t> </a:t>
            </a:r>
            <a:r>
              <a:rPr lang="hu-HU" baseline="0" smtClean="0"/>
              <a:t>(másik dia?)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68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8D1E-FD9F-4F85-93C8-0842926F205A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3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áromszög 33"/>
          <p:cNvSpPr/>
          <p:nvPr/>
        </p:nvSpPr>
        <p:spPr>
          <a:xfrm rot="13527746">
            <a:off x="3638219" y="181561"/>
            <a:ext cx="5162192" cy="4834561"/>
          </a:xfrm>
          <a:prstGeom prst="triangle">
            <a:avLst>
              <a:gd name="adj" fmla="val 78975"/>
            </a:avLst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Háromszög 36"/>
          <p:cNvSpPr/>
          <p:nvPr/>
        </p:nvSpPr>
        <p:spPr>
          <a:xfrm rot="13527746">
            <a:off x="3853315" y="5429732"/>
            <a:ext cx="3230486" cy="2638925"/>
          </a:xfrm>
          <a:prstGeom prst="triangle">
            <a:avLst>
              <a:gd name="adj" fmla="val 78975"/>
            </a:avLst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Háromszög 34"/>
          <p:cNvSpPr/>
          <p:nvPr/>
        </p:nvSpPr>
        <p:spPr>
          <a:xfrm rot="3692293">
            <a:off x="2644343" y="-854671"/>
            <a:ext cx="5832099" cy="6375695"/>
          </a:xfrm>
          <a:prstGeom prst="triangle">
            <a:avLst>
              <a:gd name="adj" fmla="val 40433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75884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782" y="2405164"/>
            <a:ext cx="5208871" cy="1716078"/>
          </a:xfrm>
          <a:prstGeom prst="rect">
            <a:avLst/>
          </a:prstGeom>
        </p:spPr>
      </p:pic>
      <p:grpSp>
        <p:nvGrpSpPr>
          <p:cNvPr id="27" name="Csoportba foglalás 26"/>
          <p:cNvGrpSpPr/>
          <p:nvPr/>
        </p:nvGrpSpPr>
        <p:grpSpPr>
          <a:xfrm>
            <a:off x="7636051" y="6134100"/>
            <a:ext cx="2304697" cy="615094"/>
            <a:chOff x="7588187" y="6121885"/>
            <a:chExt cx="2350465" cy="627309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187" y="6121885"/>
              <a:ext cx="958392" cy="575035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2256" y="6121885"/>
              <a:ext cx="1136396" cy="627309"/>
            </a:xfrm>
            <a:prstGeom prst="rect">
              <a:avLst/>
            </a:prstGeom>
          </p:spPr>
        </p:pic>
      </p:grpSp>
      <p:pic>
        <p:nvPicPr>
          <p:cNvPr id="8" name="Kép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17" y="47277"/>
            <a:ext cx="6086765" cy="7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3876099" y="2051600"/>
            <a:ext cx="7752483" cy="4368831"/>
            <a:chOff x="126135" y="2051600"/>
            <a:chExt cx="7752483" cy="4368831"/>
          </a:xfrm>
        </p:grpSpPr>
        <p:sp>
          <p:nvSpPr>
            <p:cNvPr id="38" name="Téglalap 37"/>
            <p:cNvSpPr/>
            <p:nvPr/>
          </p:nvSpPr>
          <p:spPr>
            <a:xfrm>
              <a:off x="517236" y="2051600"/>
              <a:ext cx="7361382" cy="4284546"/>
            </a:xfrm>
            <a:prstGeom prst="rect">
              <a:avLst/>
            </a:prstGeom>
            <a:solidFill>
              <a:srgbClr val="DDF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95C120"/>
                </a:solidFill>
              </a:endParaRPr>
            </a:p>
          </p:txBody>
        </p:sp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508002" y="2055214"/>
            <a:ext cx="3722253" cy="4280931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95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hu-HU" sz="3600" b="1" dirty="0" err="1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</a:t>
            </a:r>
            <a:endParaRPr lang="hu-HU" sz="3200" dirty="0">
              <a:solidFill>
                <a:srgbClr val="3F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95C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4492333" y="1451412"/>
            <a:ext cx="6398469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nyújt?</a:t>
            </a:r>
            <a:endParaRPr lang="hu-HU" sz="2400" b="1" dirty="0">
              <a:solidFill>
                <a:srgbClr val="3FA535"/>
              </a:solidFill>
            </a:endParaRPr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95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4492333" y="2285985"/>
            <a:ext cx="691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Tanulmányok egy külföldi egyetemen</a:t>
            </a:r>
            <a:br>
              <a:rPr lang="hu-HU" sz="28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(3-5 hónap)</a:t>
            </a:r>
            <a:endParaRPr lang="hu-HU" sz="2000" b="1" dirty="0">
              <a:solidFill>
                <a:srgbClr val="3FA535"/>
              </a:solidFill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4492333" y="3857893"/>
            <a:ext cx="6914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  <a:br>
              <a:rPr lang="hu-HU" sz="28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hónap)</a:t>
            </a:r>
            <a:endParaRPr lang="hu-HU" sz="2800" b="1" dirty="0">
              <a:solidFill>
                <a:srgbClr val="3F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910050" y="3090446"/>
            <a:ext cx="64637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5000"/>
              <a:buFont typeface="Arial" panose="020B0604020202020204" pitchFamily="34" charset="0"/>
              <a:buChar char="⃰"/>
            </a:pPr>
            <a:r>
              <a:rPr lang="hu-HU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Mester- és PhD-képzés alatt </a:t>
            </a:r>
            <a:r>
              <a:rPr lang="hu-HU" sz="20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kutatási tevékenységre </a:t>
            </a:r>
            <a:r>
              <a:rPr lang="hu-HU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lehet pályázni!</a:t>
            </a:r>
            <a:endParaRPr lang="hu-HU" dirty="0">
              <a:solidFill>
                <a:srgbClr val="3F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63" y="1189140"/>
            <a:ext cx="2512291" cy="833615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4502527" y="4838647"/>
            <a:ext cx="6914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</a:t>
            </a:r>
            <a:br>
              <a:rPr lang="hu-HU" sz="2800" b="1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3F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(2-30 nap)</a:t>
            </a:r>
            <a:endParaRPr lang="hu-HU" sz="2800" b="1" dirty="0">
              <a:solidFill>
                <a:srgbClr val="3F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587" y="326465"/>
            <a:ext cx="643480" cy="7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1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3885338" y="1184281"/>
            <a:ext cx="7752483" cy="5225156"/>
            <a:chOff x="126135" y="1195275"/>
            <a:chExt cx="7752483" cy="5225156"/>
          </a:xfrm>
        </p:grpSpPr>
        <p:sp>
          <p:nvSpPr>
            <p:cNvPr id="38" name="Téglalap 37"/>
            <p:cNvSpPr/>
            <p:nvPr/>
          </p:nvSpPr>
          <p:spPr>
            <a:xfrm>
              <a:off x="517236" y="1195275"/>
              <a:ext cx="7361382" cy="5140871"/>
            </a:xfrm>
            <a:prstGeom prst="rect">
              <a:avLst/>
            </a:prstGeom>
            <a:solidFill>
              <a:srgbClr val="DE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95C120"/>
                </a:solidFill>
              </a:endParaRPr>
            </a:p>
          </p:txBody>
        </p:sp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3" y="2047288"/>
            <a:ext cx="3703783" cy="42844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43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01B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endParaRPr lang="hu-HU" sz="3200" dirty="0">
              <a:solidFill>
                <a:srgbClr val="01B4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36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E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4498109" y="2864905"/>
            <a:ext cx="6914576" cy="856656"/>
            <a:chOff x="4492333" y="1451412"/>
            <a:chExt cx="6914576" cy="856656"/>
          </a:xfrm>
        </p:grpSpPr>
        <p:sp>
          <p:nvSpPr>
            <p:cNvPr id="22" name="Szövegdoboz 21"/>
            <p:cNvSpPr txBox="1"/>
            <p:nvPr/>
          </p:nvSpPr>
          <p:spPr>
            <a:xfrm>
              <a:off x="4492333" y="1451412"/>
              <a:ext cx="6398469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Hova lehet menni?</a:t>
              </a:r>
              <a:endParaRPr lang="hu-HU" sz="2400" b="1" dirty="0">
                <a:solidFill>
                  <a:srgbClr val="01B4DB"/>
                </a:solidFill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492333" y="1831014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400" b="1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Közép-Európa 15 országába</a:t>
              </a:r>
              <a:endParaRPr lang="hu-HU" sz="2000" b="1" dirty="0">
                <a:solidFill>
                  <a:srgbClr val="01B4DB"/>
                </a:solidFill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498108" y="3954889"/>
            <a:ext cx="7361383" cy="1686074"/>
            <a:chOff x="4547589" y="2924804"/>
            <a:chExt cx="7361383" cy="1686074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4547590" y="2924804"/>
              <a:ext cx="6914576" cy="856656"/>
              <a:chOff x="4492333" y="1451412"/>
              <a:chExt cx="6914576" cy="856656"/>
            </a:xfrm>
          </p:grpSpPr>
          <p:sp>
            <p:nvSpPr>
              <p:cNvPr id="25" name="Szövegdoboz 24"/>
              <p:cNvSpPr txBox="1"/>
              <p:nvPr/>
            </p:nvSpPr>
            <p:spPr>
              <a:xfrm>
                <a:off x="4492333" y="1451412"/>
                <a:ext cx="6398469" cy="4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1000"/>
                  </a:spcBef>
                  <a:buSzPct val="95000"/>
                </a:pPr>
                <a:r>
                  <a:rPr lang="hu-HU" sz="3200" b="1" dirty="0" smtClean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Mit lehet csinálni?</a:t>
                </a:r>
                <a:endParaRPr lang="hu-HU" sz="2400" b="1" dirty="0">
                  <a:solidFill>
                    <a:srgbClr val="01B4DB"/>
                  </a:solidFill>
                </a:endParaRPr>
              </a:p>
            </p:txBody>
          </p:sp>
          <p:sp>
            <p:nvSpPr>
              <p:cNvPr id="28" name="Szövegdoboz 27"/>
              <p:cNvSpPr txBox="1"/>
              <p:nvPr/>
            </p:nvSpPr>
            <p:spPr>
              <a:xfrm>
                <a:off x="4492333" y="1831014"/>
                <a:ext cx="691457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600" b="1" dirty="0" smtClean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cserefélév</a:t>
                </a:r>
                <a:endParaRPr lang="hu-HU" sz="2600" b="1" dirty="0">
                  <a:solidFill>
                    <a:srgbClr val="01B4DB"/>
                  </a:solidFill>
                </a:endParaRPr>
              </a:p>
            </p:txBody>
          </p:sp>
        </p:grpSp>
        <p:sp>
          <p:nvSpPr>
            <p:cNvPr id="29" name="Szövegdoboz 28"/>
            <p:cNvSpPr txBox="1"/>
            <p:nvPr/>
          </p:nvSpPr>
          <p:spPr>
            <a:xfrm>
              <a:off x="4547589" y="3749104"/>
              <a:ext cx="73613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szakdolgozathoz</a:t>
              </a:r>
              <a:r>
                <a:rPr lang="hu-HU" sz="2800" b="1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szükséges </a:t>
              </a:r>
              <a:r>
                <a:rPr lang="hu-HU" sz="2600" b="1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anyaggyűjtés </a:t>
              </a:r>
              <a:br>
                <a:rPr lang="hu-HU" sz="2600" b="1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hu-HU" sz="2400" dirty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hónap</a:t>
              </a:r>
              <a:r>
                <a:rPr lang="hu-HU" sz="2400" dirty="0" smtClean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hu-HU" sz="2000" b="1" dirty="0">
                <a:solidFill>
                  <a:srgbClr val="01B4DB"/>
                </a:solidFill>
              </a:endParaRPr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4459198" y="5819709"/>
            <a:ext cx="7631202" cy="43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400" b="1" dirty="0" smtClean="0">
                <a:solidFill>
                  <a:srgbClr val="EC69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Keresd az egyetemed CEEPUS irodáját!</a:t>
            </a:r>
            <a:endParaRPr lang="hu-HU" sz="2400" b="1" dirty="0">
              <a:solidFill>
                <a:srgbClr val="EC6906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24" y="738955"/>
            <a:ext cx="2094224" cy="23256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088" y="243099"/>
            <a:ext cx="812494" cy="772902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4498108" y="1721118"/>
            <a:ext cx="6398469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01B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az a CEEPUS?</a:t>
            </a:r>
            <a:endParaRPr lang="hu-HU" sz="2400" b="1" dirty="0">
              <a:solidFill>
                <a:srgbClr val="01B4DB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4459198" y="2142446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01B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Közép-európai egyetemek közötti hálózatok</a:t>
            </a:r>
            <a:endParaRPr lang="hu-HU" sz="2000" b="1" dirty="0">
              <a:solidFill>
                <a:srgbClr val="01B4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4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3876099" y="1195275"/>
            <a:ext cx="7752483" cy="5225156"/>
            <a:chOff x="126135" y="1195275"/>
            <a:chExt cx="7752483" cy="5225156"/>
          </a:xfrm>
        </p:grpSpPr>
        <p:sp>
          <p:nvSpPr>
            <p:cNvPr id="38" name="Téglalap 37"/>
            <p:cNvSpPr/>
            <p:nvPr/>
          </p:nvSpPr>
          <p:spPr>
            <a:xfrm>
              <a:off x="517236" y="1195275"/>
              <a:ext cx="7361382" cy="5140871"/>
            </a:xfrm>
            <a:prstGeom prst="rect">
              <a:avLst/>
            </a:prstGeom>
            <a:solidFill>
              <a:srgbClr val="FBD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95C120"/>
                </a:solidFill>
              </a:endParaRPr>
            </a:p>
          </p:txBody>
        </p:sp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"/>
          <a:stretch/>
        </p:blipFill>
        <p:spPr>
          <a:xfrm>
            <a:off x="508002" y="2050473"/>
            <a:ext cx="3722253" cy="4276436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3B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EB5F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Államközi ösztöndíjak</a:t>
            </a:r>
            <a:endParaRPr lang="hu-HU" sz="3200" dirty="0">
              <a:solidFill>
                <a:srgbClr val="EB5F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B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99A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517236" y="1414530"/>
            <a:ext cx="37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5000"/>
            </a:pP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közel 60 országába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459198" y="1408220"/>
            <a:ext cx="7206329" cy="1241376"/>
            <a:chOff x="4492333" y="1451412"/>
            <a:chExt cx="7206329" cy="1241376"/>
          </a:xfrm>
        </p:grpSpPr>
        <p:sp>
          <p:nvSpPr>
            <p:cNvPr id="23" name="Szövegdoboz 22"/>
            <p:cNvSpPr txBox="1"/>
            <p:nvPr/>
          </p:nvSpPr>
          <p:spPr>
            <a:xfrm>
              <a:off x="4492333" y="1451412"/>
              <a:ext cx="720632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EB5F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Mik azok az Államközi ösztöndíjak?</a:t>
              </a:r>
              <a:endParaRPr lang="hu-HU" sz="2400" b="1" dirty="0">
                <a:solidFill>
                  <a:srgbClr val="EB5F3A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492333" y="1831014"/>
              <a:ext cx="69145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>
                  <a:solidFill>
                    <a:srgbClr val="EB5F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két állam közös megegyezésén alapuló ösztöndíjprogram</a:t>
              </a:r>
              <a:endParaRPr lang="hu-HU" sz="2000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4459198" y="4626818"/>
            <a:ext cx="6914576" cy="885972"/>
            <a:chOff x="4492333" y="1468276"/>
            <a:chExt cx="6914576" cy="885972"/>
          </a:xfrm>
        </p:grpSpPr>
        <p:sp>
          <p:nvSpPr>
            <p:cNvPr id="33" name="Szövegdoboz 32"/>
            <p:cNvSpPr txBox="1"/>
            <p:nvPr/>
          </p:nvSpPr>
          <p:spPr>
            <a:xfrm>
              <a:off x="4492333" y="1468276"/>
              <a:ext cx="6398469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Fontos tudni!</a:t>
              </a:r>
              <a:endParaRPr lang="hu-HU" sz="2400" b="1" dirty="0">
                <a:solidFill>
                  <a:srgbClr val="3B5AA6"/>
                </a:solidFill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4492333" y="1877194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500" b="1" dirty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fogadóintézményt a </a:t>
              </a:r>
              <a:r>
                <a:rPr lang="hu-HU" sz="2500" b="1" dirty="0" smtClean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hallgató</a:t>
              </a:r>
              <a:r>
                <a:rPr lang="hu-HU" sz="2500" dirty="0" smtClean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500" b="1" dirty="0" smtClean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választja ki</a:t>
              </a:r>
              <a:endParaRPr lang="hu-HU" sz="2500" b="1" dirty="0">
                <a:solidFill>
                  <a:srgbClr val="3B5AA6"/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452907" y="2719647"/>
            <a:ext cx="7367673" cy="1742748"/>
            <a:chOff x="4452908" y="2581423"/>
            <a:chExt cx="7367673" cy="1742748"/>
          </a:xfrm>
        </p:grpSpPr>
        <p:grpSp>
          <p:nvGrpSpPr>
            <p:cNvPr id="25" name="Csoportba foglalás 24"/>
            <p:cNvGrpSpPr/>
            <p:nvPr/>
          </p:nvGrpSpPr>
          <p:grpSpPr>
            <a:xfrm>
              <a:off x="4459198" y="2581423"/>
              <a:ext cx="7361383" cy="1301354"/>
              <a:chOff x="4547589" y="2924804"/>
              <a:chExt cx="7361383" cy="1301354"/>
            </a:xfrm>
          </p:grpSpPr>
          <p:grpSp>
            <p:nvGrpSpPr>
              <p:cNvPr id="28" name="Csoportba foglalás 27"/>
              <p:cNvGrpSpPr/>
              <p:nvPr/>
            </p:nvGrpSpPr>
            <p:grpSpPr>
              <a:xfrm>
                <a:off x="4547590" y="2924804"/>
                <a:ext cx="6914576" cy="856656"/>
                <a:chOff x="4492333" y="1451412"/>
                <a:chExt cx="6914576" cy="856656"/>
              </a:xfrm>
            </p:grpSpPr>
            <p:sp>
              <p:nvSpPr>
                <p:cNvPr id="30" name="Szövegdoboz 29"/>
                <p:cNvSpPr txBox="1"/>
                <p:nvPr/>
              </p:nvSpPr>
              <p:spPr>
                <a:xfrm>
                  <a:off x="4492333" y="1451412"/>
                  <a:ext cx="6398469" cy="447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600"/>
                    </a:lnSpc>
                    <a:spcBef>
                      <a:spcPts val="1000"/>
                    </a:spcBef>
                    <a:buSzPct val="95000"/>
                  </a:pPr>
                  <a:r>
                    <a:rPr lang="hu-HU" sz="3200" b="1" dirty="0" smtClean="0">
                      <a:solidFill>
                        <a:srgbClr val="EB5F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Mit lehet csinálni?</a:t>
                  </a:r>
                  <a:endParaRPr lang="hu-HU" sz="2400" b="1" dirty="0">
                    <a:solidFill>
                      <a:srgbClr val="EB5F3A"/>
                    </a:solidFill>
                  </a:endParaRPr>
                </a:p>
              </p:txBody>
            </p:sp>
            <p:sp>
              <p:nvSpPr>
                <p:cNvPr id="31" name="Szövegdoboz 30"/>
                <p:cNvSpPr txBox="1"/>
                <p:nvPr/>
              </p:nvSpPr>
              <p:spPr>
                <a:xfrm>
                  <a:off x="4492333" y="1831014"/>
                  <a:ext cx="6914576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ts val="3000"/>
                    </a:lnSpc>
                    <a:spcBef>
                      <a:spcPts val="12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600" b="1" dirty="0" smtClean="0">
                      <a:solidFill>
                        <a:srgbClr val="EB5F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teljes- és részképzés</a:t>
                  </a:r>
                  <a:endParaRPr lang="hu-HU" sz="2600" b="1" dirty="0">
                    <a:solidFill>
                      <a:srgbClr val="EB5F3A"/>
                    </a:solidFill>
                  </a:endParaRPr>
                </a:p>
              </p:txBody>
            </p:sp>
          </p:grpSp>
          <p:sp>
            <p:nvSpPr>
              <p:cNvPr id="29" name="Szövegdoboz 28"/>
              <p:cNvSpPr txBox="1"/>
              <p:nvPr/>
            </p:nvSpPr>
            <p:spPr>
              <a:xfrm>
                <a:off x="4547589" y="3749104"/>
                <a:ext cx="736138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600" b="1" dirty="0" smtClean="0">
                    <a:solidFill>
                      <a:srgbClr val="EB5F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nyári egyetem</a:t>
                </a:r>
                <a:endParaRPr lang="hu-HU" sz="2000" b="1" dirty="0">
                  <a:solidFill>
                    <a:srgbClr val="EB5F3A"/>
                  </a:solidFill>
                </a:endParaRPr>
              </a:p>
            </p:txBody>
          </p:sp>
        </p:grpSp>
        <p:sp>
          <p:nvSpPr>
            <p:cNvPr id="39" name="Szövegdoboz 38"/>
            <p:cNvSpPr txBox="1"/>
            <p:nvPr/>
          </p:nvSpPr>
          <p:spPr>
            <a:xfrm>
              <a:off x="4452908" y="3847117"/>
              <a:ext cx="736138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B5F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és hosszú tanulmányutak</a:t>
              </a:r>
              <a:endParaRPr lang="hu-HU" sz="2000" b="1" dirty="0">
                <a:solidFill>
                  <a:srgbClr val="EB5F3A"/>
                </a:solidFill>
              </a:endParaRPr>
            </a:p>
          </p:txBody>
        </p:sp>
      </p:grpSp>
      <p:sp>
        <p:nvSpPr>
          <p:cNvPr id="40" name="Szövegdoboz 39"/>
          <p:cNvSpPr txBox="1"/>
          <p:nvPr/>
        </p:nvSpPr>
        <p:spPr>
          <a:xfrm>
            <a:off x="4452907" y="5426910"/>
            <a:ext cx="7480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500" b="1" dirty="0" smtClean="0">
                <a:solidFill>
                  <a:srgbClr val="3B5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egy alkalommal </a:t>
            </a:r>
            <a:r>
              <a:rPr lang="hu-HU" sz="2000" dirty="0" smtClean="0">
                <a:solidFill>
                  <a:srgbClr val="3B5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jelentkezni a Tempus Közalapítvány pályázati határidejének megfelelően</a:t>
            </a:r>
            <a:endParaRPr lang="hu-HU" sz="2000" b="1" dirty="0">
              <a:solidFill>
                <a:srgbClr val="3B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6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3868523" y="1195275"/>
            <a:ext cx="8009533" cy="5225156"/>
            <a:chOff x="126135" y="1195275"/>
            <a:chExt cx="7752483" cy="5225156"/>
          </a:xfrm>
        </p:grpSpPr>
        <p:sp>
          <p:nvSpPr>
            <p:cNvPr id="38" name="Téglalap 37"/>
            <p:cNvSpPr/>
            <p:nvPr/>
          </p:nvSpPr>
          <p:spPr>
            <a:xfrm>
              <a:off x="517236" y="1195275"/>
              <a:ext cx="7361382" cy="5140871"/>
            </a:xfrm>
            <a:prstGeom prst="rect">
              <a:avLst/>
            </a:prstGeom>
            <a:solidFill>
              <a:srgbClr val="FEE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95C120"/>
                </a:solidFill>
              </a:endParaRPr>
            </a:p>
          </p:txBody>
        </p:sp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9" y="2050200"/>
            <a:ext cx="3713016" cy="4285946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1F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1F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Állami </a:t>
            </a:r>
            <a:r>
              <a:rPr lang="hu-HU" sz="3600" b="1" dirty="0" smtClean="0">
                <a:solidFill>
                  <a:srgbClr val="1F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Eötvös </a:t>
            </a:r>
            <a:r>
              <a:rPr lang="hu-HU" sz="3600" b="1" dirty="0" smtClean="0">
                <a:solidFill>
                  <a:srgbClr val="1F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</a:t>
            </a:r>
            <a:endParaRPr lang="hu-HU" sz="3200" dirty="0">
              <a:solidFill>
                <a:srgbClr val="1F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1F3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F3C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517236" y="1414530"/>
            <a:ext cx="37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5000"/>
            </a:pP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bármely országába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3923890" y="2393175"/>
            <a:ext cx="7732802" cy="1210599"/>
            <a:chOff x="3965860" y="1451412"/>
            <a:chExt cx="7732802" cy="1210599"/>
          </a:xfrm>
        </p:grpSpPr>
        <p:sp>
          <p:nvSpPr>
            <p:cNvPr id="23" name="Szövegdoboz 22"/>
            <p:cNvSpPr txBox="1"/>
            <p:nvPr/>
          </p:nvSpPr>
          <p:spPr>
            <a:xfrm>
              <a:off x="4417951" y="1451412"/>
              <a:ext cx="7280711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Kiknek ajánlott?</a:t>
              </a:r>
              <a:endParaRPr lang="hu-HU" sz="2400" b="1" dirty="0">
                <a:solidFill>
                  <a:srgbClr val="1F335E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965860" y="1831014"/>
              <a:ext cx="7732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›"/>
              </a:pPr>
              <a:r>
                <a:rPr lang="hu-HU" sz="24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kiemelkedő </a:t>
              </a:r>
              <a:r>
                <a:rPr lang="hu-HU" sz="2400" b="1" dirty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teljesítményű </a:t>
              </a:r>
              <a:r>
                <a:rPr lang="hu-HU" sz="2400" dirty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fiatalok, kutatók, művészek és szakemberek számára </a:t>
              </a:r>
              <a:r>
                <a:rPr lang="hu-HU" sz="2400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ajánlott</a:t>
              </a: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4406606" y="3756653"/>
            <a:ext cx="6914576" cy="830495"/>
            <a:chOff x="4492333" y="1451412"/>
            <a:chExt cx="6914576" cy="830495"/>
          </a:xfrm>
        </p:grpSpPr>
        <p:sp>
          <p:nvSpPr>
            <p:cNvPr id="30" name="Szövegdoboz 29"/>
            <p:cNvSpPr txBox="1"/>
            <p:nvPr/>
          </p:nvSpPr>
          <p:spPr>
            <a:xfrm>
              <a:off x="4492333" y="1451412"/>
              <a:ext cx="6398469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Hova lehet menni?</a:t>
              </a:r>
              <a:endParaRPr lang="hu-HU" sz="2400" b="1" dirty="0">
                <a:solidFill>
                  <a:srgbClr val="1F335E"/>
                </a:solidFill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492333" y="1831014"/>
              <a:ext cx="6914576" cy="45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400" dirty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világ bármely országába</a:t>
              </a:r>
            </a:p>
          </p:txBody>
        </p:sp>
      </p:grpSp>
      <p:grpSp>
        <p:nvGrpSpPr>
          <p:cNvPr id="42" name="Csoportba foglalás 41"/>
          <p:cNvGrpSpPr/>
          <p:nvPr/>
        </p:nvGrpSpPr>
        <p:grpSpPr>
          <a:xfrm>
            <a:off x="4385019" y="4675099"/>
            <a:ext cx="7702337" cy="1395265"/>
            <a:chOff x="4492332" y="1451412"/>
            <a:chExt cx="7702337" cy="1395265"/>
          </a:xfrm>
        </p:grpSpPr>
        <p:sp>
          <p:nvSpPr>
            <p:cNvPr id="44" name="Szövegdoboz 43"/>
            <p:cNvSpPr txBox="1"/>
            <p:nvPr/>
          </p:nvSpPr>
          <p:spPr>
            <a:xfrm>
              <a:off x="4492333" y="1451412"/>
              <a:ext cx="6398469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 kell hozzá?</a:t>
              </a:r>
              <a:endParaRPr lang="hu-HU" sz="2400" b="1" dirty="0">
                <a:solidFill>
                  <a:srgbClr val="1F335E"/>
                </a:solidFill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4492332" y="1831014"/>
              <a:ext cx="770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8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mesterszakos </a:t>
              </a:r>
              <a:r>
                <a:rPr lang="hu-HU" sz="2400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vagy azzal egyenértékű diploma</a:t>
              </a:r>
            </a:p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400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publikációs lista, szakmai portfólió</a:t>
              </a:r>
              <a:endParaRPr lang="hu-HU" sz="2400" dirty="0">
                <a:solidFill>
                  <a:srgbClr val="1F335E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888204" y="1430032"/>
            <a:ext cx="7732802" cy="841267"/>
            <a:chOff x="3965860" y="1451412"/>
            <a:chExt cx="7732802" cy="841267"/>
          </a:xfrm>
        </p:grpSpPr>
        <p:sp>
          <p:nvSpPr>
            <p:cNvPr id="27" name="Szövegdoboz 26"/>
            <p:cNvSpPr txBox="1"/>
            <p:nvPr/>
          </p:nvSpPr>
          <p:spPr>
            <a:xfrm>
              <a:off x="4417951" y="1451412"/>
              <a:ext cx="7280711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kell tudni a MÁEÖ-</a:t>
              </a:r>
              <a:r>
                <a:rPr lang="hu-HU" sz="3200" b="1" dirty="0" err="1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ről</a:t>
              </a:r>
              <a:r>
                <a:rPr lang="hu-HU" sz="32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hu-HU" sz="2400" b="1" dirty="0">
                <a:solidFill>
                  <a:srgbClr val="1F335E"/>
                </a:solidFill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3965860" y="1831014"/>
              <a:ext cx="773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›"/>
              </a:pPr>
              <a:r>
                <a:rPr lang="hu-HU" sz="2400" b="1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valamennyi </a:t>
              </a:r>
              <a:r>
                <a:rPr lang="hu-HU" sz="2400" b="1" dirty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tudományterületről </a:t>
              </a:r>
              <a:r>
                <a:rPr lang="hu-HU" sz="2400" dirty="0" smtClean="0">
                  <a:solidFill>
                    <a:srgbClr val="1F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megpályázható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59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3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ép 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  <p:sp>
        <p:nvSpPr>
          <p:cNvPr id="35" name="Háromszög 34"/>
          <p:cNvSpPr/>
          <p:nvPr/>
        </p:nvSpPr>
        <p:spPr>
          <a:xfrm rot="13527746">
            <a:off x="-813708" y="-251866"/>
            <a:ext cx="5162192" cy="4834561"/>
          </a:xfrm>
          <a:prstGeom prst="triangle">
            <a:avLst>
              <a:gd name="adj" fmla="val 78975"/>
            </a:avLst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Háromszög 35"/>
          <p:cNvSpPr/>
          <p:nvPr/>
        </p:nvSpPr>
        <p:spPr>
          <a:xfrm rot="13527746">
            <a:off x="-1460898" y="5252098"/>
            <a:ext cx="3453687" cy="2697249"/>
          </a:xfrm>
          <a:prstGeom prst="triangle">
            <a:avLst>
              <a:gd name="adj" fmla="val 78975"/>
            </a:avLst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Háromszög 36"/>
          <p:cNvSpPr/>
          <p:nvPr/>
        </p:nvSpPr>
        <p:spPr>
          <a:xfrm rot="3692293">
            <a:off x="-1807584" y="-1288098"/>
            <a:ext cx="5832099" cy="6375695"/>
          </a:xfrm>
          <a:prstGeom prst="triangle">
            <a:avLst>
              <a:gd name="adj" fmla="val 40433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Cím 1"/>
          <p:cNvSpPr txBox="1">
            <a:spLocks/>
          </p:cNvSpPr>
          <p:nvPr/>
        </p:nvSpPr>
        <p:spPr>
          <a:xfrm>
            <a:off x="3703782" y="1229054"/>
            <a:ext cx="7148946" cy="1872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információk </a:t>
            </a:r>
            <a:b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intézmény </a:t>
            </a:r>
            <a:b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irodájában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818" y="3594187"/>
            <a:ext cx="5891320" cy="603358"/>
          </a:xfrm>
          <a:prstGeom prst="rect">
            <a:avLst/>
          </a:prstGeom>
        </p:spPr>
      </p:pic>
      <p:sp>
        <p:nvSpPr>
          <p:cNvPr id="39" name="Háromszög 38"/>
          <p:cNvSpPr/>
          <p:nvPr/>
        </p:nvSpPr>
        <p:spPr>
          <a:xfrm rot="16200000">
            <a:off x="11283511" y="3470992"/>
            <a:ext cx="985705" cy="8497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6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áromszög 14"/>
          <p:cNvSpPr/>
          <p:nvPr/>
        </p:nvSpPr>
        <p:spPr>
          <a:xfrm rot="7411288">
            <a:off x="582728" y="-87336"/>
            <a:ext cx="3117633" cy="2837989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Háromszög 11"/>
          <p:cNvSpPr/>
          <p:nvPr/>
        </p:nvSpPr>
        <p:spPr>
          <a:xfrm rot="17954992">
            <a:off x="8920710" y="-1182809"/>
            <a:ext cx="4866179" cy="4532747"/>
          </a:xfrm>
          <a:prstGeom prst="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 rot="16721039">
            <a:off x="7973492" y="-441862"/>
            <a:ext cx="4866179" cy="4532747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690267" y="2467072"/>
            <a:ext cx="4966024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érdekes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kurzusok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szakmai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kihívások</a:t>
            </a:r>
            <a:endParaRPr lang="hu-HU" sz="2000" b="1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másik ország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oktatási rendszerének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megismerése</a:t>
            </a:r>
            <a:endParaRPr lang="hu-HU" sz="2400" b="1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határozottabb 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és szakmai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célok</a:t>
            </a: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" y="1330036"/>
            <a:ext cx="6318845" cy="4263922"/>
          </a:xfrm>
          <a:prstGeom prst="rect">
            <a:avLst/>
          </a:prstGeom>
        </p:spPr>
      </p:pic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6847288" y="336279"/>
            <a:ext cx="5060696" cy="1628267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ismeretek és perspektívák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1905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30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áromszög 14"/>
          <p:cNvSpPr/>
          <p:nvPr/>
        </p:nvSpPr>
        <p:spPr>
          <a:xfrm rot="7411288">
            <a:off x="582728" y="-87336"/>
            <a:ext cx="3117633" cy="2837989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Háromszög 11"/>
          <p:cNvSpPr/>
          <p:nvPr/>
        </p:nvSpPr>
        <p:spPr>
          <a:xfrm rot="17954992">
            <a:off x="8920710" y="-1182809"/>
            <a:ext cx="4866179" cy="4532747"/>
          </a:xfrm>
          <a:prstGeom prst="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 rot="16721039">
            <a:off x="7973492" y="-441862"/>
            <a:ext cx="4866179" cy="4532747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" y="1330036"/>
            <a:ext cx="6347615" cy="4263922"/>
          </a:xfrm>
        </p:spPr>
      </p:pic>
      <p:sp>
        <p:nvSpPr>
          <p:cNvPr id="3" name="Szövegdoboz 2"/>
          <p:cNvSpPr txBox="1"/>
          <p:nvPr/>
        </p:nvSpPr>
        <p:spPr>
          <a:xfrm>
            <a:off x="6690267" y="2467072"/>
            <a:ext cx="496602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nyári egyetemek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kutatóhálózatok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projektek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hallgatókkal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részvétel külföldi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konferenciákon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versenyeken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előadói készség 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fejlesztése</a:t>
            </a:r>
            <a:endParaRPr lang="hu-HU" dirty="0">
              <a:solidFill>
                <a:srgbClr val="4D3269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1905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6847288" y="336279"/>
            <a:ext cx="5060696" cy="1628267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Izgalmas előadások</a:t>
            </a:r>
            <a:b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rangos egyetemeken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áromszög 14"/>
          <p:cNvSpPr/>
          <p:nvPr/>
        </p:nvSpPr>
        <p:spPr>
          <a:xfrm rot="7411288">
            <a:off x="582728" y="-87336"/>
            <a:ext cx="3117633" cy="2837989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" y="1330036"/>
            <a:ext cx="6349277" cy="4257964"/>
          </a:xfrm>
        </p:spPr>
      </p:pic>
      <p:sp>
        <p:nvSpPr>
          <p:cNvPr id="12" name="Háromszög 11"/>
          <p:cNvSpPr/>
          <p:nvPr/>
        </p:nvSpPr>
        <p:spPr>
          <a:xfrm rot="17954992">
            <a:off x="8920710" y="-1182809"/>
            <a:ext cx="4866179" cy="4532747"/>
          </a:xfrm>
          <a:prstGeom prst="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 rot="16721039">
            <a:off x="7973492" y="-441862"/>
            <a:ext cx="4866179" cy="4532747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690267" y="2254968"/>
            <a:ext cx="512599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 a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munkakeresésénél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cégek számára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vonzó készségek 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elsajátítása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tudatosabb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nyitottabb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személyiség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kapcsolatok</a:t>
            </a:r>
            <a:endParaRPr lang="hu-HU" sz="2400" b="1" dirty="0">
              <a:solidFill>
                <a:srgbClr val="4D3269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1905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 rot="16200000">
            <a:off x="10506427" y="4465269"/>
            <a:ext cx="1610231" cy="1610231"/>
          </a:xfrm>
          <a:prstGeom prst="triangle">
            <a:avLst/>
          </a:prstGeom>
          <a:solidFill>
            <a:srgbClr val="E03B2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áromszög 23"/>
          <p:cNvSpPr/>
          <p:nvPr/>
        </p:nvSpPr>
        <p:spPr>
          <a:xfrm rot="16200000">
            <a:off x="11787657" y="5108604"/>
            <a:ext cx="414769" cy="357560"/>
          </a:xfrm>
          <a:prstGeom prst="triangle">
            <a:avLst/>
          </a:prstGeom>
          <a:solidFill>
            <a:srgbClr val="E03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7051005" y="5057369"/>
            <a:ext cx="476525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400" b="1" spc="90" dirty="0" smtClean="0">
                <a:solidFill>
                  <a:srgbClr val="D5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  <a:r>
              <a:rPr lang="hu-HU" sz="2400" b="1" dirty="0" smtClean="0">
                <a:solidFill>
                  <a:srgbClr val="D5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 </a:t>
            </a:r>
            <a:r>
              <a:rPr lang="hu-HU" sz="2400" b="1" dirty="0" err="1" smtClean="0">
                <a:solidFill>
                  <a:srgbClr val="D5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fogadóhelyet</a:t>
            </a:r>
            <a:r>
              <a:rPr lang="hu-HU" sz="2400" b="1" dirty="0" smtClean="0">
                <a:solidFill>
                  <a:srgbClr val="D5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külföldi részképzésed alatt! </a:t>
            </a:r>
            <a:endParaRPr lang="hu-HU" sz="2400" b="1" dirty="0">
              <a:solidFill>
                <a:srgbClr val="D5371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6847288" y="336279"/>
            <a:ext cx="5060696" cy="1628267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Munkatapasztalat</a:t>
            </a:r>
            <a:b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külföldi cégnél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áromszög 14"/>
          <p:cNvSpPr/>
          <p:nvPr/>
        </p:nvSpPr>
        <p:spPr>
          <a:xfrm rot="7411288">
            <a:off x="582728" y="-87336"/>
            <a:ext cx="3117633" cy="2837989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67177" y="1330036"/>
            <a:ext cx="6486450" cy="4257964"/>
          </a:xfrm>
        </p:spPr>
      </p:pic>
      <p:sp>
        <p:nvSpPr>
          <p:cNvPr id="12" name="Háromszög 11"/>
          <p:cNvSpPr/>
          <p:nvPr/>
        </p:nvSpPr>
        <p:spPr>
          <a:xfrm rot="17954992">
            <a:off x="8920710" y="-1182809"/>
            <a:ext cx="4866179" cy="4532747"/>
          </a:xfrm>
          <a:prstGeom prst="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 rot="16721039">
            <a:off x="7973492" y="-441862"/>
            <a:ext cx="4866179" cy="4532747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1905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6847288" y="336279"/>
            <a:ext cx="5060696" cy="1628267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nyelvtanulás</a:t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leghatékonyabb módja</a:t>
            </a:r>
            <a:endParaRPr lang="hu-HU" sz="36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90267" y="2605612"/>
            <a:ext cx="4765256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szókincs </a:t>
            </a:r>
            <a:b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elsajátítása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prezentálás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 nyelven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szintű tudás </a:t>
            </a:r>
            <a:b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hónap alatt</a:t>
            </a:r>
            <a:endParaRPr lang="hu-HU" dirty="0">
              <a:solidFill>
                <a:srgbClr val="4D3269"/>
              </a:solidFill>
            </a:endParaRP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áromszög 14"/>
          <p:cNvSpPr/>
          <p:nvPr/>
        </p:nvSpPr>
        <p:spPr>
          <a:xfrm rot="7411288">
            <a:off x="582728" y="-87336"/>
            <a:ext cx="3117633" cy="2837989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5" y="1330036"/>
            <a:ext cx="6327287" cy="4257964"/>
          </a:xfrm>
        </p:spPr>
      </p:pic>
      <p:sp>
        <p:nvSpPr>
          <p:cNvPr id="12" name="Háromszög 11"/>
          <p:cNvSpPr/>
          <p:nvPr/>
        </p:nvSpPr>
        <p:spPr>
          <a:xfrm rot="17954992">
            <a:off x="8920710" y="-1182809"/>
            <a:ext cx="4866179" cy="4532747"/>
          </a:xfrm>
          <a:prstGeom prst="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 rot="16721039">
            <a:off x="7973492" y="-441862"/>
            <a:ext cx="4866179" cy="4532747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690267" y="2850814"/>
            <a:ext cx="512599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 ételek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izgalmas utazások</a:t>
            </a:r>
            <a:endParaRPr lang="hu-HU" sz="2000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hétköznapi</a:t>
            </a:r>
            <a:r>
              <a:rPr lang="hu-HU" sz="20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kihívások</a:t>
            </a:r>
            <a:endParaRPr lang="hu-HU" sz="2000" dirty="0" smtClean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D5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határaink feszegetése</a:t>
            </a:r>
            <a:endParaRPr lang="hu-HU" sz="2400" b="1" dirty="0">
              <a:solidFill>
                <a:srgbClr val="D5371D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1905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6690267" y="618519"/>
            <a:ext cx="5060696" cy="1628267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másik kultúra</a:t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megismerésével </a:t>
            </a: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önmagunkat is felfedezhetjük</a:t>
            </a:r>
            <a:endParaRPr lang="hu-HU" sz="36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áromszög 16"/>
          <p:cNvSpPr/>
          <p:nvPr/>
        </p:nvSpPr>
        <p:spPr>
          <a:xfrm rot="16721039">
            <a:off x="3293349" y="2173397"/>
            <a:ext cx="5491597" cy="3507853"/>
          </a:xfrm>
          <a:prstGeom prst="triangl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Háromszög 14"/>
          <p:cNvSpPr/>
          <p:nvPr/>
        </p:nvSpPr>
        <p:spPr>
          <a:xfrm rot="7411288">
            <a:off x="582728" y="-87336"/>
            <a:ext cx="3117633" cy="2837989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7" y="1330036"/>
            <a:ext cx="6317674" cy="4279922"/>
          </a:xfrm>
        </p:spPr>
      </p:pic>
      <p:sp>
        <p:nvSpPr>
          <p:cNvPr id="12" name="Háromszög 11"/>
          <p:cNvSpPr/>
          <p:nvPr/>
        </p:nvSpPr>
        <p:spPr>
          <a:xfrm rot="17954992">
            <a:off x="8920710" y="-1182809"/>
            <a:ext cx="4866179" cy="4532747"/>
          </a:xfrm>
          <a:prstGeom prst="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 rot="16721039">
            <a:off x="7973492" y="-441862"/>
            <a:ext cx="4866179" cy="4532747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1905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6853263" y="2404055"/>
            <a:ext cx="5060696" cy="1872719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Életre szóló</a:t>
            </a:r>
            <a:b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barátságok,</a:t>
            </a:r>
            <a:b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felejthetetlen</a:t>
            </a:r>
            <a:b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élmények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96" y="6370518"/>
            <a:ext cx="3504396" cy="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áromszög 5"/>
          <p:cNvSpPr/>
          <p:nvPr/>
        </p:nvSpPr>
        <p:spPr>
          <a:xfrm rot="16200000">
            <a:off x="11356110" y="280582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299462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Ösztöndíjprogramok </a:t>
            </a:r>
            <a:r>
              <a:rPr lang="hu-HU" sz="3200" dirty="0" smtClean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igényeidre szabva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126135" y="1146332"/>
            <a:ext cx="11516075" cy="5392792"/>
            <a:chOff x="126135" y="1146332"/>
            <a:chExt cx="11516075" cy="5392792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126135" y="2022764"/>
              <a:ext cx="11474980" cy="4516360"/>
              <a:chOff x="126135" y="2022764"/>
              <a:chExt cx="11474980" cy="4516360"/>
            </a:xfrm>
          </p:grpSpPr>
          <p:grpSp>
            <p:nvGrpSpPr>
              <p:cNvPr id="20" name="Csoportba foglalás 19"/>
              <p:cNvGrpSpPr/>
              <p:nvPr/>
            </p:nvGrpSpPr>
            <p:grpSpPr>
              <a:xfrm>
                <a:off x="126135" y="2346036"/>
                <a:ext cx="11474980" cy="4193088"/>
                <a:chOff x="126135" y="2346036"/>
                <a:chExt cx="11474980" cy="4193088"/>
              </a:xfrm>
            </p:grpSpPr>
            <p:grpSp>
              <p:nvGrpSpPr>
                <p:cNvPr id="14" name="Csoportba foglalás 13"/>
                <p:cNvGrpSpPr/>
                <p:nvPr/>
              </p:nvGrpSpPr>
              <p:grpSpPr>
                <a:xfrm>
                  <a:off x="517236" y="2708213"/>
                  <a:ext cx="11083879" cy="3627932"/>
                  <a:chOff x="517236" y="2708213"/>
                  <a:chExt cx="11083879" cy="3627932"/>
                </a:xfrm>
              </p:grpSpPr>
              <p:sp>
                <p:nvSpPr>
                  <p:cNvPr id="10" name="Téglalap 9"/>
                  <p:cNvSpPr/>
                  <p:nvPr/>
                </p:nvSpPr>
                <p:spPr>
                  <a:xfrm>
                    <a:off x="517236" y="2708213"/>
                    <a:ext cx="3713019" cy="3627932"/>
                  </a:xfrm>
                  <a:prstGeom prst="rect">
                    <a:avLst/>
                  </a:prstGeom>
                  <a:solidFill>
                    <a:srgbClr val="DDEDF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" name="Téglalap 10"/>
                  <p:cNvSpPr/>
                  <p:nvPr/>
                </p:nvSpPr>
                <p:spPr>
                  <a:xfrm>
                    <a:off x="4269428" y="2708213"/>
                    <a:ext cx="2417700" cy="3627932"/>
                  </a:xfrm>
                  <a:prstGeom prst="rect">
                    <a:avLst/>
                  </a:prstGeom>
                  <a:solidFill>
                    <a:srgbClr val="EAF3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" name="Téglalap 11"/>
                  <p:cNvSpPr/>
                  <p:nvPr/>
                </p:nvSpPr>
                <p:spPr>
                  <a:xfrm>
                    <a:off x="6726301" y="2708213"/>
                    <a:ext cx="2417700" cy="3627932"/>
                  </a:xfrm>
                  <a:prstGeom prst="rect">
                    <a:avLst/>
                  </a:prstGeom>
                  <a:solidFill>
                    <a:srgbClr val="FDEB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3" name="Téglalap 12"/>
                  <p:cNvSpPr/>
                  <p:nvPr/>
                </p:nvSpPr>
                <p:spPr>
                  <a:xfrm>
                    <a:off x="9183415" y="2708213"/>
                    <a:ext cx="2417700" cy="3627932"/>
                  </a:xfrm>
                  <a:prstGeom prst="rect">
                    <a:avLst/>
                  </a:prstGeom>
                  <a:solidFill>
                    <a:srgbClr val="DAF4F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8" name="Háromszög 17"/>
                <p:cNvSpPr/>
                <p:nvPr/>
              </p:nvSpPr>
              <p:spPr>
                <a:xfrm rot="16721039">
                  <a:off x="-143786" y="3169891"/>
                  <a:ext cx="3535480" cy="2965599"/>
                </a:xfrm>
                <a:prstGeom prst="triangl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Háromszög 18"/>
                <p:cNvSpPr/>
                <p:nvPr/>
              </p:nvSpPr>
              <p:spPr>
                <a:xfrm rot="18989813">
                  <a:off x="126135" y="2583451"/>
                  <a:ext cx="2045255" cy="2289483"/>
                </a:xfrm>
                <a:prstGeom prst="triangle">
                  <a:avLst>
                    <a:gd name="adj" fmla="val 63625"/>
                  </a:avLst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" name="Háromszög 16"/>
                <p:cNvSpPr/>
                <p:nvPr/>
              </p:nvSpPr>
              <p:spPr>
                <a:xfrm rot="16721039">
                  <a:off x="7275038" y="2506018"/>
                  <a:ext cx="4176182" cy="3890029"/>
                </a:xfrm>
                <a:prstGeom prst="triangl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4" name="Kép 3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0586" y="2346036"/>
                  <a:ext cx="7948364" cy="4093201"/>
                </a:xfrm>
                <a:prstGeom prst="rect">
                  <a:avLst/>
                </a:prstGeom>
              </p:spPr>
            </p:pic>
          </p:grpSp>
          <p:sp>
            <p:nvSpPr>
              <p:cNvPr id="15" name="Téglalap 14"/>
              <p:cNvSpPr/>
              <p:nvPr/>
            </p:nvSpPr>
            <p:spPr>
              <a:xfrm>
                <a:off x="517236" y="2022764"/>
                <a:ext cx="11083879" cy="685449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64" y="1146332"/>
              <a:ext cx="11164146" cy="1561881"/>
            </a:xfrm>
            <a:prstGeom prst="rect">
              <a:avLst/>
            </a:prstGeom>
          </p:spPr>
        </p:pic>
      </p:grpSp>
      <p:pic>
        <p:nvPicPr>
          <p:cNvPr id="24" name="Kép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72" y="5239735"/>
            <a:ext cx="2728872" cy="898922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209" y="5234805"/>
            <a:ext cx="2166111" cy="8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3876099" y="2051600"/>
            <a:ext cx="7752483" cy="4368831"/>
            <a:chOff x="126135" y="2051600"/>
            <a:chExt cx="7752483" cy="4368831"/>
          </a:xfrm>
        </p:grpSpPr>
        <p:sp>
          <p:nvSpPr>
            <p:cNvPr id="38" name="Téglalap 37"/>
            <p:cNvSpPr/>
            <p:nvPr/>
          </p:nvSpPr>
          <p:spPr>
            <a:xfrm>
              <a:off x="517236" y="2051600"/>
              <a:ext cx="7361382" cy="4284546"/>
            </a:xfrm>
            <a:prstGeom prst="rect">
              <a:avLst/>
            </a:prstGeom>
            <a:solidFill>
              <a:srgbClr val="DDED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Háromszög 33"/>
            <p:cNvSpPr/>
            <p:nvPr/>
          </p:nvSpPr>
          <p:spPr>
            <a:xfrm rot="16721039">
              <a:off x="-143786" y="3169891"/>
              <a:ext cx="3535480" cy="2965599"/>
            </a:xfrm>
            <a:prstGeom prst="triangl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áromszög 34"/>
            <p:cNvSpPr/>
            <p:nvPr/>
          </p:nvSpPr>
          <p:spPr>
            <a:xfrm rot="18989813">
              <a:off x="126135" y="2583451"/>
              <a:ext cx="2045255" cy="2289483"/>
            </a:xfrm>
            <a:prstGeom prst="triangle">
              <a:avLst>
                <a:gd name="adj" fmla="val 63625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8" y="2059708"/>
            <a:ext cx="3703780" cy="42862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endParaRPr lang="hu-HU" sz="32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4492333" y="1451412"/>
            <a:ext cx="6398469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nyújt?</a:t>
            </a:r>
            <a:endParaRPr lang="hu-HU" sz="2400" b="1" dirty="0">
              <a:solidFill>
                <a:srgbClr val="0079C2"/>
              </a:solidFill>
            </a:endParaRPr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015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345202" y="1279431"/>
            <a:ext cx="3801929" cy="1003763"/>
            <a:chOff x="2109455" y="461107"/>
            <a:chExt cx="7317684" cy="1931973"/>
          </a:xfrm>
        </p:grpSpPr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455" y="1083192"/>
              <a:ext cx="7317684" cy="1309888"/>
            </a:xfrm>
            <a:prstGeom prst="rect">
              <a:avLst/>
            </a:prstGeom>
          </p:spPr>
        </p:pic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0537" y="461107"/>
              <a:ext cx="6752774" cy="1314503"/>
            </a:xfrm>
            <a:prstGeom prst="rect">
              <a:avLst/>
            </a:prstGeom>
          </p:spPr>
        </p:pic>
      </p:grpSp>
      <p:sp>
        <p:nvSpPr>
          <p:cNvPr id="53" name="Szövegdoboz 52"/>
          <p:cNvSpPr txBox="1"/>
          <p:nvPr/>
        </p:nvSpPr>
        <p:spPr>
          <a:xfrm>
            <a:off x="4492333" y="2280102"/>
            <a:ext cx="691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Tanulmányok egy külföldi egyetemen</a:t>
            </a:r>
            <a:br>
              <a:rPr lang="hu-HU" sz="28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(3-12 hónap)</a:t>
            </a:r>
            <a:endParaRPr lang="hu-HU" sz="2000" b="1" dirty="0">
              <a:solidFill>
                <a:srgbClr val="0079C2"/>
              </a:solidFill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4492332" y="3228080"/>
            <a:ext cx="713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95000"/>
              <a:buFont typeface="Arial" panose="020B0604020202020204" pitchFamily="34" charset="0"/>
              <a:buChar char="›"/>
            </a:pPr>
            <a:r>
              <a:rPr lang="hu-HU" sz="24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gyakorlat* </a:t>
            </a:r>
            <a:r>
              <a:rPr lang="hu-HU" sz="2400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programországban </a:t>
            </a:r>
            <a:r>
              <a:rPr lang="hu-HU" sz="2400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található </a:t>
            </a: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vállalkozásnál, </a:t>
            </a:r>
            <a:r>
              <a:rPr lang="hu-HU" sz="2400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szervezetnél</a:t>
            </a:r>
            <a:r>
              <a:rPr lang="hu-HU" sz="28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b="1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(2-12 </a:t>
            </a: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hónapig</a:t>
            </a:r>
            <a:r>
              <a:rPr lang="hu-HU" sz="2400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8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910050" y="4887605"/>
            <a:ext cx="646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5000"/>
              <a:buFont typeface="Arial" panose="020B0604020202020204" pitchFamily="34" charset="0"/>
              <a:buChar char="⃰"/>
            </a:pPr>
            <a: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 frissen diplomát szerzett hallgatóként </a:t>
            </a:r>
            <a: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végzést követő egy évben is teljesíthető, </a:t>
            </a:r>
            <a: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</a:t>
            </a:r>
            <a:r>
              <a:rPr lang="hu-HU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hallgatóként benyújtott pályázat </a:t>
            </a:r>
            <a:r>
              <a:rPr lang="hu-HU" dirty="0" smtClean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esetében.</a:t>
            </a:r>
            <a:endParaRPr lang="hu-HU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4" y="539319"/>
            <a:ext cx="1543431" cy="4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1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291</Words>
  <Application>Microsoft Office PowerPoint</Application>
  <PresentationFormat>Szélesvásznú</PresentationFormat>
  <Paragraphs>78</Paragraphs>
  <Slides>14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PowerPoint-bemutató</vt:lpstr>
      <vt:lpstr> Új ismeretek és perspektívák</vt:lpstr>
      <vt:lpstr> Izgalmas előadások rangos egyetemeken</vt:lpstr>
      <vt:lpstr> Munkatapasztalat egy külföldi cégnél</vt:lpstr>
      <vt:lpstr>A nyelvtanulás leghatékonyabb módja</vt:lpstr>
      <vt:lpstr>Egy másik kultúra megismerésével önmagunkat is felfedezhetjük</vt:lpstr>
      <vt:lpstr> Életre szóló barátságok, felejthetetlen élmények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Bianka</dc:creator>
  <cp:lastModifiedBy>Sándor Beatrix</cp:lastModifiedBy>
  <cp:revision>246</cp:revision>
  <dcterms:created xsi:type="dcterms:W3CDTF">2019-07-09T08:17:46Z</dcterms:created>
  <dcterms:modified xsi:type="dcterms:W3CDTF">2019-10-30T14:57:02Z</dcterms:modified>
</cp:coreProperties>
</file>