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t>2017.11.26.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Vendéglátó szakmát tanulók és gyakorlati oktatók szakmai kompetenciafejlesztése Olaszországban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360704"/>
          </a:xfrm>
        </p:spPr>
        <p:txBody>
          <a:bodyPr>
            <a:normAutofit/>
          </a:bodyPr>
          <a:lstStyle/>
          <a:p>
            <a:pPr algn="ctr"/>
            <a:endParaRPr lang="hu-HU" b="1" dirty="0" smtClean="0"/>
          </a:p>
          <a:p>
            <a:pPr algn="ctr"/>
            <a:r>
              <a:rPr lang="hu-HU" b="1" dirty="0" smtClean="0"/>
              <a:t>MNGSZ</a:t>
            </a:r>
            <a:br>
              <a:rPr lang="hu-HU" b="1" dirty="0" smtClean="0"/>
            </a:br>
            <a:r>
              <a:rPr lang="hu-HU" b="1" dirty="0" smtClean="0"/>
              <a:t>Magyar Nemzeti Gasztronómiai Szövetség</a:t>
            </a:r>
          </a:p>
          <a:p>
            <a:pPr algn="ctr"/>
            <a:endParaRPr lang="hu-HU" b="1" dirty="0" smtClean="0"/>
          </a:p>
          <a:p>
            <a:pPr algn="ctr"/>
            <a:r>
              <a:rPr lang="hu-HU" b="1" dirty="0" err="1" smtClean="0"/>
              <a:t>Palencsárné</a:t>
            </a:r>
            <a:r>
              <a:rPr lang="hu-HU" b="1" dirty="0" smtClean="0"/>
              <a:t> Kasza Marianna</a:t>
            </a:r>
            <a:endParaRPr lang="hu-HU" b="1" dirty="0"/>
          </a:p>
        </p:txBody>
      </p:sp>
      <p:pic>
        <p:nvPicPr>
          <p:cNvPr id="1027" name="Picture 3" descr="Szövetség logó magyar - 2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6950"/>
            <a:ext cx="1335087" cy="205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854" y="5303411"/>
            <a:ext cx="1480939" cy="118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9257"/>
            <a:ext cx="3061603" cy="88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410" y="392805"/>
            <a:ext cx="2640013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9980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Indikátorok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24 szakmai gyakorlatot végző diákból 20 fő hazatérve munkát találjon</a:t>
            </a:r>
            <a:r>
              <a:rPr lang="hu-HU" dirty="0" smtClean="0"/>
              <a:t>.</a:t>
            </a:r>
          </a:p>
          <a:p>
            <a:r>
              <a:rPr lang="hu-HU" dirty="0" smtClean="0"/>
              <a:t>4 fő külföldön</a:t>
            </a:r>
          </a:p>
          <a:p>
            <a:r>
              <a:rPr lang="hu-HU" dirty="0" smtClean="0"/>
              <a:t>2 fő tanul</a:t>
            </a:r>
          </a:p>
          <a:p>
            <a:r>
              <a:rPr lang="hu-HU" dirty="0" smtClean="0"/>
              <a:t>18 fő dolgozik a magyar vállalkozóknál</a:t>
            </a:r>
          </a:p>
          <a:p>
            <a:pPr marL="0" indent="0">
              <a:buNone/>
            </a:pPr>
            <a:r>
              <a:rPr lang="hu-HU" dirty="0" smtClean="0"/>
              <a:t>19 </a:t>
            </a:r>
            <a:r>
              <a:rPr lang="hu-HU" dirty="0"/>
              <a:t>megyéből utaztatunk gyakorlati oktatókat</a:t>
            </a:r>
            <a:r>
              <a:rPr lang="hu-HU" dirty="0" smtClean="0"/>
              <a:t>,</a:t>
            </a:r>
          </a:p>
          <a:p>
            <a:r>
              <a:rPr lang="hu-HU" dirty="0" smtClean="0"/>
              <a:t>2 megye kimaradt (Csongrád, Baranya)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5589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sz="3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u-HU" sz="3000" b="1" dirty="0" smtClean="0">
                <a:solidFill>
                  <a:schemeClr val="accent1">
                    <a:lumMod val="75000"/>
                  </a:schemeClr>
                </a:solidFill>
              </a:rPr>
              <a:t>Köszönöm a figyelmet!</a:t>
            </a:r>
          </a:p>
          <a:p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Mindenkinek sikeres projekteket kívánok!</a:t>
            </a:r>
            <a:endParaRPr lang="hu-HU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3060700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8640"/>
            <a:ext cx="2640013" cy="153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77333"/>
            <a:ext cx="1335087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863" y="5642521"/>
            <a:ext cx="1481137" cy="118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8815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514432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/>
              <a:t>Intézményi </a:t>
            </a:r>
            <a:r>
              <a:rPr lang="hu-HU" b="1" dirty="0"/>
              <a:t>célok: mi hívta életre a projektet</a:t>
            </a:r>
            <a:r>
              <a:rPr lang="hu-HU" b="1" dirty="0" smtClean="0"/>
              <a:t>?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tagság igénye a szakmai fejlődésre</a:t>
            </a:r>
          </a:p>
          <a:p>
            <a:r>
              <a:rPr lang="hu-HU" dirty="0"/>
              <a:t>s</a:t>
            </a:r>
            <a:r>
              <a:rPr lang="hu-HU" dirty="0" smtClean="0"/>
              <a:t>ok nemzetközi versenyt támogat, de oktatás területén az oktatókat még nem</a:t>
            </a:r>
          </a:p>
          <a:p>
            <a:r>
              <a:rPr lang="hu-HU" dirty="0"/>
              <a:t>s</a:t>
            </a:r>
            <a:r>
              <a:rPr lang="hu-HU" dirty="0" smtClean="0"/>
              <a:t>zakmai továbbképzések évek óta nem voltak</a:t>
            </a:r>
          </a:p>
          <a:p>
            <a:r>
              <a:rPr lang="hu-HU" dirty="0"/>
              <a:t>v</a:t>
            </a:r>
            <a:r>
              <a:rPr lang="hu-HU" dirty="0" smtClean="0"/>
              <a:t>endéglátó területen  a munkaerőpiac támogatása (diákok szakmai tudása segít, oktatók tudása)</a:t>
            </a:r>
          </a:p>
          <a:p>
            <a:r>
              <a:rPr lang="hu-HU" dirty="0"/>
              <a:t>d</a:t>
            </a:r>
            <a:r>
              <a:rPr lang="hu-HU" dirty="0" smtClean="0"/>
              <a:t>iákokon keresztül támogatni a jövő vendéglátós nemzedékét (ifjúsági tagozat)</a:t>
            </a:r>
          </a:p>
          <a:p>
            <a:r>
              <a:rPr lang="hu-HU" dirty="0"/>
              <a:t>é</a:t>
            </a:r>
            <a:r>
              <a:rPr lang="hu-HU" dirty="0" smtClean="0"/>
              <a:t>vek óta tervben volt az Erasmus/Leonardo projekt</a:t>
            </a:r>
          </a:p>
          <a:p>
            <a:r>
              <a:rPr lang="hu-HU" dirty="0"/>
              <a:t>n</a:t>
            </a:r>
            <a:r>
              <a:rPr lang="hu-HU" dirty="0" smtClean="0"/>
              <a:t>emzetközi kapcsolatok más területű kiaknázása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038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/>
              <a:t>Milyen eredményeket </a:t>
            </a:r>
            <a:r>
              <a:rPr lang="hu-HU" b="1" dirty="0" smtClean="0"/>
              <a:t>vártunk </a:t>
            </a:r>
            <a:r>
              <a:rPr lang="hu-HU" b="1" dirty="0"/>
              <a:t>el?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Motiváltabb diákok, nagyobb szakmai tapasztalattal dolgozzanak </a:t>
            </a:r>
          </a:p>
          <a:p>
            <a:r>
              <a:rPr lang="hu-HU" dirty="0" smtClean="0"/>
              <a:t>Tagság növekedés (ifjúsági/felnőtt tagozaton)</a:t>
            </a:r>
          </a:p>
          <a:p>
            <a:r>
              <a:rPr lang="hu-HU" dirty="0" smtClean="0"/>
              <a:t>Munkaerő-piacon jobban képzett, tapasztalattal rendelkező diákok</a:t>
            </a:r>
          </a:p>
          <a:p>
            <a:r>
              <a:rPr lang="hu-HU" dirty="0" smtClean="0"/>
              <a:t>Motiváltabb oktatók</a:t>
            </a:r>
          </a:p>
          <a:p>
            <a:r>
              <a:rPr lang="hu-HU" dirty="0" smtClean="0"/>
              <a:t>Jobb képzés a fiatalok számára</a:t>
            </a:r>
          </a:p>
          <a:p>
            <a:r>
              <a:rPr lang="hu-HU" dirty="0" smtClean="0"/>
              <a:t>Multiplikátor hatás a tagiskolákra, ők is bátrabban pályázzanak </a:t>
            </a:r>
          </a:p>
          <a:p>
            <a:r>
              <a:rPr lang="hu-HU" dirty="0" smtClean="0"/>
              <a:t>Jó nemzetközi partneri kapcsolat kialakítását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6024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hu-HU" sz="4000" b="1" dirty="0" smtClean="0"/>
              <a:t> Megvalósulás tevékenységei</a:t>
            </a:r>
            <a:endParaRPr lang="hu-HU" sz="4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/>
          <a:lstStyle/>
          <a:p>
            <a:endParaRPr lang="hu-HU" dirty="0" smtClean="0"/>
          </a:p>
          <a:p>
            <a:r>
              <a:rPr lang="hu-HU" dirty="0" smtClean="0"/>
              <a:t>Előkészítő partneri találkozók (hogyan, mit, mikor, ki szervezi, tájékoztatás)</a:t>
            </a:r>
          </a:p>
          <a:p>
            <a:r>
              <a:rPr lang="hu-HU" dirty="0" smtClean="0"/>
              <a:t>Információs napok (oktatók, diákok)</a:t>
            </a:r>
          </a:p>
          <a:p>
            <a:r>
              <a:rPr lang="hu-HU" dirty="0" smtClean="0"/>
              <a:t>Diák mobilitás (21 fő)</a:t>
            </a:r>
          </a:p>
          <a:p>
            <a:r>
              <a:rPr lang="hu-HU" dirty="0" smtClean="0"/>
              <a:t>Oktatói mobilitások (66 fő- 22 vállalati, 44 iskolai )</a:t>
            </a:r>
          </a:p>
          <a:p>
            <a:r>
              <a:rPr lang="hu-HU" dirty="0" smtClean="0"/>
              <a:t>Monitoring látogatás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0936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u-HU" sz="3500" b="1" dirty="0"/>
              <a:t>Milyen hatással volt a projekt a célcsoportokra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Diák mobilitás (21 </a:t>
            </a:r>
            <a:r>
              <a:rPr lang="hu-HU" dirty="0" smtClean="0"/>
              <a:t>fő-16 hetes)</a:t>
            </a:r>
            <a:endParaRPr lang="hu-HU" dirty="0"/>
          </a:p>
          <a:p>
            <a:r>
              <a:rPr lang="hu-HU" dirty="0"/>
              <a:t>olasz nyelvtanulás (lehetőség egy új idegen nyelvre)</a:t>
            </a:r>
          </a:p>
          <a:p>
            <a:r>
              <a:rPr lang="hu-HU" sz="2500" dirty="0" smtClean="0"/>
              <a:t>„</a:t>
            </a:r>
            <a:r>
              <a:rPr lang="hu-HU" sz="2500" dirty="0"/>
              <a:t>kulturális mediátor”, </a:t>
            </a:r>
            <a:r>
              <a:rPr lang="hu-HU" sz="2500" dirty="0" smtClean="0"/>
              <a:t>új kultúra, új munkakörülmények</a:t>
            </a:r>
            <a:endParaRPr lang="hu-HU" sz="2500" dirty="0"/>
          </a:p>
          <a:p>
            <a:r>
              <a:rPr lang="hu-HU" dirty="0"/>
              <a:t>szakmai tapasztalat</a:t>
            </a:r>
            <a:r>
              <a:rPr lang="hu-HU" dirty="0" smtClean="0"/>
              <a:t>, napi munkában</a:t>
            </a:r>
          </a:p>
          <a:p>
            <a:r>
              <a:rPr lang="hu-HU" dirty="0"/>
              <a:t>i</a:t>
            </a:r>
            <a:r>
              <a:rPr lang="hu-HU" dirty="0" smtClean="0"/>
              <a:t>skolai beszámolók, többieket motiválni</a:t>
            </a:r>
          </a:p>
          <a:p>
            <a:r>
              <a:rPr lang="hu-HU" dirty="0"/>
              <a:t>i</a:t>
            </a:r>
            <a:r>
              <a:rPr lang="hu-HU" dirty="0" smtClean="0"/>
              <a:t>fjúsági tagozat, ifjúsági versenyek-iskolák intenzívebben jelentkeznek</a:t>
            </a:r>
          </a:p>
          <a:p>
            <a:r>
              <a:rPr lang="hu-HU" dirty="0" smtClean="0"/>
              <a:t>MNGSZ nevének megismerése, tevékenységük kommunikációja, </a:t>
            </a:r>
            <a:r>
              <a:rPr lang="hu-HU" dirty="0" err="1" smtClean="0"/>
              <a:t>Facebook</a:t>
            </a:r>
            <a:r>
              <a:rPr lang="hu-HU" dirty="0" smtClean="0"/>
              <a:t> oldalon 25 000 követő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7671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514432"/>
          </a:xfrm>
        </p:spPr>
        <p:txBody>
          <a:bodyPr>
            <a:noAutofit/>
          </a:bodyPr>
          <a:lstStyle/>
          <a:p>
            <a:pPr algn="ctr"/>
            <a:r>
              <a:rPr lang="hu-HU" sz="4600" b="1" dirty="0"/>
              <a:t>Milyen hatással volt a projekt a célcsoportokra </a:t>
            </a:r>
            <a:endParaRPr lang="hu-HU" sz="4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Oktatói mobilitások (66 </a:t>
            </a:r>
            <a:r>
              <a:rPr lang="hu-HU" dirty="0" smtClean="0"/>
              <a:t>fő-7 napos)</a:t>
            </a:r>
            <a:endParaRPr lang="hu-HU" dirty="0"/>
          </a:p>
          <a:p>
            <a:r>
              <a:rPr lang="hu-HU" dirty="0" smtClean="0"/>
              <a:t>7 napos mobilitás (olasz ételek főzés, családi vállalkozások, termelés-értékesítésig, borok kultúrája, élelmiszerek előkészítése, cukrászat)</a:t>
            </a:r>
          </a:p>
          <a:p>
            <a:r>
              <a:rPr lang="hu-HU" dirty="0" smtClean="0"/>
              <a:t>Oktatók szakmai kompetenciájuk fejlesztése</a:t>
            </a:r>
          </a:p>
          <a:p>
            <a:r>
              <a:rPr lang="hu-HU" dirty="0"/>
              <a:t>MNGSZ szakmai tevékenységének erősítése (pincér szakoktatói továbbképzés 1 </a:t>
            </a:r>
            <a:r>
              <a:rPr lang="hu-HU" dirty="0" smtClean="0"/>
              <a:t>napos-2017)</a:t>
            </a:r>
          </a:p>
          <a:p>
            <a:r>
              <a:rPr lang="hu-HU" dirty="0" smtClean="0"/>
              <a:t>Multiplikátor hatás: több iskola tárgyal mobilitási lehetőségekről, akik eddig nem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9263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hu-HU" b="1" dirty="0" smtClean="0"/>
              <a:t>Marco Polo G.E.I.E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hu-HU" dirty="0" smtClean="0"/>
              <a:t>Partner előnyei:</a:t>
            </a:r>
          </a:p>
          <a:p>
            <a:r>
              <a:rPr lang="hu-HU" dirty="0" smtClean="0"/>
              <a:t>Erasmus+ pályázat ismerete</a:t>
            </a:r>
          </a:p>
          <a:p>
            <a:r>
              <a:rPr lang="hu-HU" dirty="0" smtClean="0"/>
              <a:t>Tapasztalat (korábbi diák mobilitások)</a:t>
            </a:r>
          </a:p>
          <a:p>
            <a:r>
              <a:rPr lang="hu-HU" dirty="0" smtClean="0"/>
              <a:t>Gyakorlati munkahelyek vezetőinek személyes ismerete</a:t>
            </a:r>
          </a:p>
          <a:p>
            <a:r>
              <a:rPr lang="hu-HU" dirty="0" smtClean="0"/>
              <a:t>Olasz-magyar kulturális mediátor alkalmazása (napi problémák)</a:t>
            </a:r>
          </a:p>
          <a:p>
            <a:r>
              <a:rPr lang="hu-HU" dirty="0" smtClean="0"/>
              <a:t>Folyamatos kinti monitoring, kontrolling részükről</a:t>
            </a:r>
          </a:p>
          <a:p>
            <a:r>
              <a:rPr lang="hu-HU" dirty="0" err="1" smtClean="0"/>
              <a:t>Hosszútávú</a:t>
            </a:r>
            <a:r>
              <a:rPr lang="hu-HU" dirty="0" smtClean="0"/>
              <a:t> kapcsolatban gondolkoznak</a:t>
            </a:r>
          </a:p>
          <a:p>
            <a:r>
              <a:rPr lang="hu-HU" dirty="0" smtClean="0"/>
              <a:t>Oktatók motiválása mobilitási projektekre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2986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hu-HU" sz="3500" b="1" dirty="0" err="1"/>
              <a:t>Disszemináció</a:t>
            </a:r>
            <a:r>
              <a:rPr lang="hu-HU" sz="3500" b="1" dirty="0"/>
              <a:t>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MNGSZ honlapján, </a:t>
            </a:r>
            <a:r>
              <a:rPr lang="hu-HU" dirty="0" err="1" smtClean="0"/>
              <a:t>facebook</a:t>
            </a:r>
            <a:r>
              <a:rPr lang="hu-HU" dirty="0" smtClean="0"/>
              <a:t> oldalán</a:t>
            </a:r>
          </a:p>
          <a:p>
            <a:r>
              <a:rPr lang="hu-HU" dirty="0" smtClean="0"/>
              <a:t>Vendéglátás magazin honlapján videóval</a:t>
            </a:r>
          </a:p>
          <a:p>
            <a:r>
              <a:rPr lang="hu-HU" dirty="0" smtClean="0"/>
              <a:t>Olasz partner </a:t>
            </a:r>
            <a:r>
              <a:rPr lang="hu-HU" dirty="0" err="1" smtClean="0"/>
              <a:t>facebook</a:t>
            </a:r>
            <a:r>
              <a:rPr lang="hu-HU" dirty="0" smtClean="0"/>
              <a:t> oldalán</a:t>
            </a:r>
          </a:p>
          <a:p>
            <a:r>
              <a:rPr lang="hu-HU" dirty="0" err="1" smtClean="0"/>
              <a:t>Youtube-n</a:t>
            </a:r>
            <a:r>
              <a:rPr lang="hu-HU" dirty="0" smtClean="0"/>
              <a:t> elérhető videó</a:t>
            </a:r>
          </a:p>
          <a:p>
            <a:r>
              <a:rPr lang="hu-HU" dirty="0" smtClean="0"/>
              <a:t>Olasz - Magyar Kamara honlapján</a:t>
            </a:r>
          </a:p>
          <a:p>
            <a:r>
              <a:rPr lang="hu-HU" dirty="0" smtClean="0"/>
              <a:t>Résztvevő iskolák honlapján megjelenő beszámolók</a:t>
            </a:r>
          </a:p>
          <a:p>
            <a:r>
              <a:rPr lang="hu-HU" dirty="0" smtClean="0"/>
              <a:t>MNGSZ Közgyűlés</a:t>
            </a:r>
          </a:p>
          <a:p>
            <a:r>
              <a:rPr lang="hu-HU" dirty="0" smtClean="0"/>
              <a:t>Elnökségi ülések</a:t>
            </a:r>
          </a:p>
          <a:p>
            <a:r>
              <a:rPr lang="hu-HU" dirty="0" smtClean="0"/>
              <a:t>Mestervacsorák (tagságnak szervezett szakmai este)</a:t>
            </a:r>
          </a:p>
          <a:p>
            <a:r>
              <a:rPr lang="hu-HU" dirty="0"/>
              <a:t>MNGSZ </a:t>
            </a:r>
            <a:r>
              <a:rPr lang="hu-HU" dirty="0" smtClean="0"/>
              <a:t>hírlevelében</a:t>
            </a:r>
          </a:p>
          <a:p>
            <a:r>
              <a:rPr lang="hu-HU" dirty="0" smtClean="0"/>
              <a:t>2016. </a:t>
            </a:r>
            <a:r>
              <a:rPr lang="hu-HU" dirty="0"/>
              <a:t>november </a:t>
            </a:r>
            <a:r>
              <a:rPr lang="hu-HU" dirty="0" smtClean="0"/>
              <a:t>26-án </a:t>
            </a:r>
            <a:r>
              <a:rPr lang="hu-HU" dirty="0"/>
              <a:t>az Olasz Kultúra Intézetében, </a:t>
            </a:r>
            <a:r>
              <a:rPr lang="hu-HU" dirty="0" smtClean="0"/>
              <a:t> </a:t>
            </a:r>
            <a:r>
              <a:rPr lang="hu-HU" dirty="0"/>
              <a:t>"</a:t>
            </a:r>
            <a:r>
              <a:rPr lang="hu-HU" dirty="0" err="1"/>
              <a:t>Dalla</a:t>
            </a:r>
            <a:r>
              <a:rPr lang="hu-HU" dirty="0"/>
              <a:t> terra </a:t>
            </a:r>
            <a:r>
              <a:rPr lang="hu-HU" dirty="0" err="1"/>
              <a:t>italiana</a:t>
            </a:r>
            <a:r>
              <a:rPr lang="hu-HU" dirty="0"/>
              <a:t> </a:t>
            </a:r>
            <a:r>
              <a:rPr lang="hu-HU" dirty="0" err="1"/>
              <a:t>alla</a:t>
            </a:r>
            <a:r>
              <a:rPr lang="hu-HU" dirty="0"/>
              <a:t> </a:t>
            </a:r>
            <a:r>
              <a:rPr lang="hu-HU" dirty="0" err="1"/>
              <a:t>tavola</a:t>
            </a:r>
            <a:r>
              <a:rPr lang="hu-HU" dirty="0"/>
              <a:t> </a:t>
            </a:r>
            <a:r>
              <a:rPr lang="hu-HU" dirty="0" err="1"/>
              <a:t>ungherese</a:t>
            </a:r>
            <a:r>
              <a:rPr lang="hu-HU" dirty="0"/>
              <a:t>"- "Az olasz földektől a magyar </a:t>
            </a:r>
            <a:r>
              <a:rPr lang="hu-HU" dirty="0" smtClean="0"/>
              <a:t>asztalokig„ (gyakorlati oktató, diákok is részt vettek)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3008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hu-HU" sz="3000" b="1" dirty="0"/>
              <a:t>Értékelés, </a:t>
            </a:r>
            <a:r>
              <a:rPr lang="hu-HU" sz="3000" b="1" dirty="0" smtClean="0"/>
              <a:t>visszacsatolás</a:t>
            </a:r>
            <a:endParaRPr lang="hu-HU" sz="3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8398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Oktatók:</a:t>
            </a:r>
          </a:p>
          <a:p>
            <a:r>
              <a:rPr lang="hu-HU" dirty="0" smtClean="0"/>
              <a:t>Napi értékelés: olasz szempontrendszer- következő csoport programba beépítés</a:t>
            </a:r>
          </a:p>
          <a:p>
            <a:r>
              <a:rPr lang="hu-HU" dirty="0" smtClean="0"/>
              <a:t>Heti értékelés: összegzés- </a:t>
            </a:r>
            <a:r>
              <a:rPr lang="hu-HU" dirty="0"/>
              <a:t>következő csoport programba beépítés</a:t>
            </a:r>
          </a:p>
          <a:p>
            <a:r>
              <a:rPr lang="hu-HU" dirty="0" smtClean="0"/>
              <a:t>Utókövetés: </a:t>
            </a:r>
            <a:r>
              <a:rPr lang="hu-HU" dirty="0" err="1" smtClean="0"/>
              <a:t>MNGSZ-el</a:t>
            </a:r>
            <a:r>
              <a:rPr lang="hu-HU" dirty="0" smtClean="0"/>
              <a:t>, Marco </a:t>
            </a:r>
            <a:r>
              <a:rPr lang="hu-HU" dirty="0" err="1" smtClean="0"/>
              <a:t>Polo-val</a:t>
            </a:r>
            <a:r>
              <a:rPr lang="hu-HU" dirty="0" smtClean="0"/>
              <a:t> kommunikáció</a:t>
            </a:r>
          </a:p>
          <a:p>
            <a:r>
              <a:rPr lang="hu-HU" dirty="0" smtClean="0"/>
              <a:t>Beszámoló</a:t>
            </a:r>
          </a:p>
          <a:p>
            <a:r>
              <a:rPr lang="hu-HU" dirty="0" smtClean="0"/>
              <a:t>Szakmai kapcsolat</a:t>
            </a:r>
          </a:p>
          <a:p>
            <a:pPr marL="0" indent="0">
              <a:buNone/>
            </a:pPr>
            <a:r>
              <a:rPr lang="hu-HU" dirty="0" smtClean="0"/>
              <a:t>Diákok: </a:t>
            </a:r>
          </a:p>
          <a:p>
            <a:r>
              <a:rPr lang="hu-HU" dirty="0" smtClean="0"/>
              <a:t>kiutazás előtti nyelvi+gyakorlati vizsga</a:t>
            </a:r>
          </a:p>
          <a:p>
            <a:r>
              <a:rPr lang="hu-HU" dirty="0" smtClean="0"/>
              <a:t>Értékelés a 16 hét felénél, vállalat séfje/vezetője</a:t>
            </a:r>
          </a:p>
          <a:p>
            <a:r>
              <a:rPr lang="hu-HU" dirty="0" smtClean="0"/>
              <a:t>Beszámoló/munkanapló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2280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502</Words>
  <Application>Microsoft Office PowerPoint</Application>
  <PresentationFormat>Diavetítés a képernyőre (4:3 oldalarány)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Áramlás</vt:lpstr>
      <vt:lpstr>Vendéglátó szakmát tanulók és gyakorlati oktatók szakmai kompetenciafejlesztése Olaszországban</vt:lpstr>
      <vt:lpstr>Intézményi célok: mi hívta életre a projektet?</vt:lpstr>
      <vt:lpstr>Milyen eredményeket vártunk el? </vt:lpstr>
      <vt:lpstr> Megvalósulás tevékenységei</vt:lpstr>
      <vt:lpstr>Milyen hatással volt a projekt a célcsoportokra </vt:lpstr>
      <vt:lpstr>Milyen hatással volt a projekt a célcsoportokra </vt:lpstr>
      <vt:lpstr>Marco Polo G.E.I.E</vt:lpstr>
      <vt:lpstr>Disszemináció </vt:lpstr>
      <vt:lpstr>Értékelés, visszacsatolás</vt:lpstr>
      <vt:lpstr>Indikátorok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Vendéglátó szakmát tanulók és gyakorlati oktatók szakmai kompetenciafejlesztése Olaszországban</dc:title>
  <dc:creator>Kasza Marianna</dc:creator>
  <cp:lastModifiedBy>Palencsárné Kasza Marianna </cp:lastModifiedBy>
  <cp:revision>11</cp:revision>
  <dcterms:created xsi:type="dcterms:W3CDTF">2017-11-26T17:34:06Z</dcterms:created>
  <dcterms:modified xsi:type="dcterms:W3CDTF">2017-11-26T19:32:54Z</dcterms:modified>
</cp:coreProperties>
</file>