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6" r:id="rId3"/>
    <p:sldId id="272" r:id="rId4"/>
    <p:sldId id="281" r:id="rId5"/>
    <p:sldId id="259" r:id="rId6"/>
    <p:sldId id="260" r:id="rId7"/>
    <p:sldId id="292" r:id="rId8"/>
    <p:sldId id="268" r:id="rId9"/>
    <p:sldId id="269" r:id="rId10"/>
    <p:sldId id="282" r:id="rId11"/>
    <p:sldId id="283" r:id="rId12"/>
    <p:sldId id="284" r:id="rId13"/>
    <p:sldId id="288" r:id="rId14"/>
    <p:sldId id="289" r:id="rId15"/>
    <p:sldId id="290" r:id="rId16"/>
    <p:sldId id="293" r:id="rId17"/>
    <p:sldId id="294" r:id="rId18"/>
    <p:sldId id="264" r:id="rId19"/>
    <p:sldId id="265" r:id="rId20"/>
    <p:sldId id="275" r:id="rId21"/>
    <p:sldId id="277" r:id="rId22"/>
    <p:sldId id="279" r:id="rId23"/>
    <p:sldId id="280" r:id="rId24"/>
    <p:sldId id="261" r:id="rId25"/>
    <p:sldId id="262" r:id="rId26"/>
    <p:sldId id="267" r:id="rId27"/>
    <p:sldId id="266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28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yoda\tka\Felsooktatas_K+F\Stipendium_Hungaricum\05_Intezmenyi_palyaztatas\10_Kepzesek\01.Magyar_nyelvu_kepzesek\2017-2018\nyelvi_elokeszitos_intezmenyek\osszesites_PPT_hez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Munka1!$B$12</c:f>
              <c:strCache>
                <c:ptCount val="1"/>
                <c:pt idx="0">
                  <c:v>Magyar nyelvi előkészítőn tanuló SH hallgatók száma 2016/2017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Munka1!$A$13:$A$16</c:f>
              <c:strCache>
                <c:ptCount val="4"/>
                <c:pt idx="0">
                  <c:v>SZIE</c:v>
                </c:pt>
                <c:pt idx="1">
                  <c:v>ELTE</c:v>
                </c:pt>
                <c:pt idx="2">
                  <c:v>PTE</c:v>
                </c:pt>
                <c:pt idx="3">
                  <c:v>KKM- BI</c:v>
                </c:pt>
              </c:strCache>
            </c:strRef>
          </c:cat>
          <c:val>
            <c:numRef>
              <c:f>Munka1!$B$13:$B$16</c:f>
              <c:numCache>
                <c:formatCode>General</c:formatCode>
                <c:ptCount val="4"/>
                <c:pt idx="0">
                  <c:v>8</c:v>
                </c:pt>
                <c:pt idx="1">
                  <c:v>12</c:v>
                </c:pt>
                <c:pt idx="2">
                  <c:v>16</c:v>
                </c:pt>
                <c:pt idx="3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E8-4053-BB8B-7C0C1A99D1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1734912"/>
        <c:axId val="211737600"/>
      </c:barChart>
      <c:catAx>
        <c:axId val="211734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11737600"/>
        <c:crosses val="autoZero"/>
        <c:auto val="1"/>
        <c:lblAlgn val="ctr"/>
        <c:lblOffset val="100"/>
        <c:noMultiLvlLbl val="0"/>
      </c:catAx>
      <c:valAx>
        <c:axId val="211737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1173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C00BAD-AE27-4761-924C-89AE44137756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hu-HU"/>
        </a:p>
      </dgm:t>
    </dgm:pt>
    <dgm:pt modelId="{BA4FB50C-238C-4BE0-9986-15B3EC246071}">
      <dgm:prSet phldrT="[Szöveg]" custT="1"/>
      <dgm:spPr/>
      <dgm:t>
        <a:bodyPr/>
        <a:lstStyle/>
        <a:p>
          <a:r>
            <a:rPr lang="hu-HU" sz="1600" b="1" dirty="0" smtClean="0"/>
            <a:t>Jelentkezés: 03.05.; 03.31</a:t>
          </a:r>
          <a:r>
            <a:rPr lang="hu-HU" sz="1600" dirty="0" smtClean="0"/>
            <a:t>.: </a:t>
          </a:r>
          <a:r>
            <a:rPr lang="hu-HU" sz="1400" dirty="0" smtClean="0"/>
            <a:t>Angola, Bosznia és Hercegovina, Kambodzsa, Kolumbia, </a:t>
          </a:r>
          <a:r>
            <a:rPr lang="hu-HU" sz="1400" dirty="0" smtClean="0"/>
            <a:t>Macedónia; Nigéria aláírás +2hét</a:t>
          </a:r>
          <a:endParaRPr lang="hu-HU" sz="1400" b="1" dirty="0"/>
        </a:p>
      </dgm:t>
    </dgm:pt>
    <dgm:pt modelId="{3D71EB04-F1F3-4115-AA26-883A57DF6D6E}" type="parTrans" cxnId="{23D6D907-EAF1-4E13-8EE0-F640B3572EA0}">
      <dgm:prSet/>
      <dgm:spPr/>
      <dgm:t>
        <a:bodyPr/>
        <a:lstStyle/>
        <a:p>
          <a:endParaRPr lang="hu-HU"/>
        </a:p>
      </dgm:t>
    </dgm:pt>
    <dgm:pt modelId="{97F3DADF-14A4-489E-866E-2C2CBB834767}" type="sibTrans" cxnId="{23D6D907-EAF1-4E13-8EE0-F640B3572EA0}">
      <dgm:prSet/>
      <dgm:spPr/>
      <dgm:t>
        <a:bodyPr/>
        <a:lstStyle/>
        <a:p>
          <a:endParaRPr lang="hu-HU"/>
        </a:p>
      </dgm:t>
    </dgm:pt>
    <dgm:pt modelId="{FFA23F98-420E-43AA-A3EC-C57DFA326B78}">
      <dgm:prSet phldrT="[Szöveg]" custT="1"/>
      <dgm:spPr/>
      <dgm:t>
        <a:bodyPr/>
        <a:lstStyle/>
        <a:p>
          <a:r>
            <a:rPr lang="hu-HU" sz="1600" b="1" dirty="0" smtClean="0"/>
            <a:t>Jelölés: 04.07</a:t>
          </a:r>
          <a:r>
            <a:rPr lang="hu-HU" sz="1600" dirty="0" smtClean="0"/>
            <a:t>-től </a:t>
          </a:r>
          <a:r>
            <a:rPr lang="hu-HU" sz="1400" dirty="0" smtClean="0"/>
            <a:t>(már márciusban is érkeznek jelölések, Brazil jelölés már a rendszerben)</a:t>
          </a:r>
          <a:endParaRPr lang="hu-HU" sz="1400" b="1" dirty="0"/>
        </a:p>
      </dgm:t>
    </dgm:pt>
    <dgm:pt modelId="{A4E52F6A-CE51-4546-A9FC-4D2631E993EE}" type="parTrans" cxnId="{68F736D2-6B1C-4C79-8BD7-21FAAB08AAC7}">
      <dgm:prSet/>
      <dgm:spPr/>
      <dgm:t>
        <a:bodyPr/>
        <a:lstStyle/>
        <a:p>
          <a:endParaRPr lang="hu-HU"/>
        </a:p>
      </dgm:t>
    </dgm:pt>
    <dgm:pt modelId="{63E3469F-F267-4888-B599-2EBAF1E965AE}" type="sibTrans" cxnId="{68F736D2-6B1C-4C79-8BD7-21FAAB08AAC7}">
      <dgm:prSet/>
      <dgm:spPr/>
      <dgm:t>
        <a:bodyPr/>
        <a:lstStyle/>
        <a:p>
          <a:endParaRPr lang="hu-HU"/>
        </a:p>
      </dgm:t>
    </dgm:pt>
    <dgm:pt modelId="{202B043D-4A5D-431F-BA0E-56EF9B39B76C}">
      <dgm:prSet phldrT="[Szöveg]"/>
      <dgm:spPr/>
      <dgm:t>
        <a:bodyPr/>
        <a:lstStyle/>
        <a:p>
          <a:endParaRPr lang="hu-HU" dirty="0"/>
        </a:p>
      </dgm:t>
    </dgm:pt>
    <dgm:pt modelId="{E81B7899-46C2-48F7-A0D9-50B728316BA4}" type="parTrans" cxnId="{14CAC7C7-B38F-474A-8A38-66E7FDE9DA88}">
      <dgm:prSet/>
      <dgm:spPr/>
      <dgm:t>
        <a:bodyPr/>
        <a:lstStyle/>
        <a:p>
          <a:endParaRPr lang="hu-HU"/>
        </a:p>
      </dgm:t>
    </dgm:pt>
    <dgm:pt modelId="{1075E0E8-C726-4B8B-A695-417D944E4582}" type="sibTrans" cxnId="{14CAC7C7-B38F-474A-8A38-66E7FDE9DA88}">
      <dgm:prSet/>
      <dgm:spPr/>
      <dgm:t>
        <a:bodyPr/>
        <a:lstStyle/>
        <a:p>
          <a:endParaRPr lang="hu-HU"/>
        </a:p>
      </dgm:t>
    </dgm:pt>
    <dgm:pt modelId="{03ACF71C-18CA-4BD9-B7DC-A50130C31DB8}">
      <dgm:prSet phldrT="[Szöveg]" custT="1"/>
      <dgm:spPr/>
      <dgm:t>
        <a:bodyPr/>
        <a:lstStyle/>
        <a:p>
          <a:r>
            <a:rPr lang="hu-HU" sz="1600" b="1" dirty="0" smtClean="0"/>
            <a:t>Kapcsolatfelvétel: A jelöléstől +1 hétig</a:t>
          </a:r>
          <a:endParaRPr lang="hu-HU" sz="1600" b="1" dirty="0"/>
        </a:p>
      </dgm:t>
    </dgm:pt>
    <dgm:pt modelId="{2A0BDFC8-26F3-4C48-94BE-A7D67DF3E95D}" type="parTrans" cxnId="{37A41CEC-814E-429E-88DF-5CC2A7865136}">
      <dgm:prSet/>
      <dgm:spPr/>
      <dgm:t>
        <a:bodyPr/>
        <a:lstStyle/>
        <a:p>
          <a:endParaRPr lang="hu-HU"/>
        </a:p>
      </dgm:t>
    </dgm:pt>
    <dgm:pt modelId="{6C44C619-F673-443F-A29D-1E84090D8E5D}" type="sibTrans" cxnId="{37A41CEC-814E-429E-88DF-5CC2A7865136}">
      <dgm:prSet/>
      <dgm:spPr/>
      <dgm:t>
        <a:bodyPr/>
        <a:lstStyle/>
        <a:p>
          <a:endParaRPr lang="hu-HU"/>
        </a:p>
      </dgm:t>
    </dgm:pt>
    <dgm:pt modelId="{72925750-921C-44CD-964A-0F1FAC6A0F15}">
      <dgm:prSet phldrT="[Szöveg]" custT="1"/>
      <dgm:spPr/>
      <dgm:t>
        <a:bodyPr/>
        <a:lstStyle/>
        <a:p>
          <a:r>
            <a:rPr lang="hu-HU" sz="1200" dirty="0" smtClean="0">
              <a:solidFill>
                <a:srgbClr val="FF0000"/>
              </a:solidFill>
            </a:rPr>
            <a:t>Az előző évhez hasonlóan, az el nem érhető jelentkezők pályázati számát és országát kérjük, azonnal(!) küldjék meg a TKA számára, hogy a partnerszervezetet mihamarabb tájékoztathassuk!</a:t>
          </a:r>
          <a:endParaRPr lang="hu-HU" sz="1200" dirty="0">
            <a:solidFill>
              <a:srgbClr val="FF0000"/>
            </a:solidFill>
          </a:endParaRPr>
        </a:p>
      </dgm:t>
    </dgm:pt>
    <dgm:pt modelId="{556D1C7D-8273-4173-8953-22DE8E1A3836}" type="parTrans" cxnId="{8FCB4D3E-85FB-48A4-BA10-2055AC60B410}">
      <dgm:prSet/>
      <dgm:spPr/>
      <dgm:t>
        <a:bodyPr/>
        <a:lstStyle/>
        <a:p>
          <a:endParaRPr lang="hu-HU"/>
        </a:p>
      </dgm:t>
    </dgm:pt>
    <dgm:pt modelId="{F9E29EA5-1D99-4BA0-9B82-F2738794AE23}" type="sibTrans" cxnId="{8FCB4D3E-85FB-48A4-BA10-2055AC60B410}">
      <dgm:prSet/>
      <dgm:spPr/>
      <dgm:t>
        <a:bodyPr/>
        <a:lstStyle/>
        <a:p>
          <a:endParaRPr lang="hu-HU"/>
        </a:p>
      </dgm:t>
    </dgm:pt>
    <dgm:pt modelId="{EBF30387-9602-4AD9-921C-425716C807AB}">
      <dgm:prSet custT="1"/>
      <dgm:spPr/>
      <dgm:t>
        <a:bodyPr/>
        <a:lstStyle/>
        <a:p>
          <a:r>
            <a:rPr lang="hu-HU" sz="1600" b="1" dirty="0" smtClean="0"/>
            <a:t>Formai bírálat; Felvételi: Kapcsolatfelvételtől </a:t>
          </a:r>
          <a:r>
            <a:rPr lang="hu-HU" sz="1600" dirty="0" smtClean="0"/>
            <a:t>a felvételi időszak végéig (06.01.)</a:t>
          </a:r>
          <a:endParaRPr lang="hu-HU" sz="1600" b="1" dirty="0"/>
        </a:p>
      </dgm:t>
    </dgm:pt>
    <dgm:pt modelId="{85EEA5F7-E5D5-42D3-91B5-21502E017365}" type="parTrans" cxnId="{C3056DA2-72B6-4990-84E2-13BE44020CF2}">
      <dgm:prSet/>
      <dgm:spPr/>
      <dgm:t>
        <a:bodyPr/>
        <a:lstStyle/>
        <a:p>
          <a:endParaRPr lang="hu-HU"/>
        </a:p>
      </dgm:t>
    </dgm:pt>
    <dgm:pt modelId="{7E8FA56D-9A2C-45AA-9878-F8BC61B66070}" type="sibTrans" cxnId="{C3056DA2-72B6-4990-84E2-13BE44020CF2}">
      <dgm:prSet/>
      <dgm:spPr/>
      <dgm:t>
        <a:bodyPr/>
        <a:lstStyle/>
        <a:p>
          <a:endParaRPr lang="hu-HU"/>
        </a:p>
      </dgm:t>
    </dgm:pt>
    <dgm:pt modelId="{2C446267-DE20-474F-B837-3128750CA79B}">
      <dgm:prSet custT="1"/>
      <dgm:spPr/>
      <dgm:t>
        <a:bodyPr/>
        <a:lstStyle/>
        <a:p>
          <a:r>
            <a:rPr lang="hu-HU" sz="1200" dirty="0" smtClean="0"/>
            <a:t>A pályázati felhívás formai kritériumainak ellenőrzése; Felvételi szervezése.</a:t>
          </a:r>
          <a:endParaRPr lang="hu-HU" sz="1200" dirty="0"/>
        </a:p>
      </dgm:t>
    </dgm:pt>
    <dgm:pt modelId="{A17F67DF-69AD-4ABD-A960-EBCE341091BE}" type="parTrans" cxnId="{253BEFC7-62F2-493B-9651-1D34D3CE1C45}">
      <dgm:prSet/>
      <dgm:spPr/>
      <dgm:t>
        <a:bodyPr/>
        <a:lstStyle/>
        <a:p>
          <a:endParaRPr lang="hu-HU"/>
        </a:p>
      </dgm:t>
    </dgm:pt>
    <dgm:pt modelId="{C140F4A7-9BA7-4E23-80C6-47335A3C5621}" type="sibTrans" cxnId="{253BEFC7-62F2-493B-9651-1D34D3CE1C45}">
      <dgm:prSet/>
      <dgm:spPr/>
      <dgm:t>
        <a:bodyPr/>
        <a:lstStyle/>
        <a:p>
          <a:endParaRPr lang="hu-HU"/>
        </a:p>
      </dgm:t>
    </dgm:pt>
    <dgm:pt modelId="{2E0009D4-35F5-440C-A0BE-AFE74AD1BE35}">
      <dgm:prSet custT="1"/>
      <dgm:spPr/>
      <dgm:t>
        <a:bodyPr/>
        <a:lstStyle/>
        <a:p>
          <a:r>
            <a:rPr lang="hu-HU" sz="1200" dirty="0" smtClean="0"/>
            <a:t>A felvételi megszervezése </a:t>
          </a:r>
          <a:r>
            <a:rPr lang="hu-HU" sz="1200" dirty="0" smtClean="0"/>
            <a:t>a formai bírálat és </a:t>
          </a:r>
          <a:r>
            <a:rPr lang="hu-HU" sz="1200" dirty="0" smtClean="0"/>
            <a:t>a felvételi eredmény rögzítése a </a:t>
          </a:r>
          <a:r>
            <a:rPr lang="hu-HU" sz="1200" dirty="0" err="1" smtClean="0"/>
            <a:t>Chronos</a:t>
          </a:r>
          <a:r>
            <a:rPr lang="hu-HU" sz="1200" dirty="0" smtClean="0"/>
            <a:t> rendszerben. </a:t>
          </a:r>
          <a:r>
            <a:rPr lang="hu-HU" sz="1200" dirty="0" smtClean="0">
              <a:solidFill>
                <a:srgbClr val="FF0000"/>
              </a:solidFill>
            </a:rPr>
            <a:t>A felvételi eredményéről (pont, százalék) a </a:t>
          </a:r>
          <a:r>
            <a:rPr lang="hu-HU" sz="1200" dirty="0" err="1" smtClean="0">
              <a:solidFill>
                <a:srgbClr val="FF0000"/>
              </a:solidFill>
            </a:rPr>
            <a:t>FOI-nak</a:t>
          </a:r>
          <a:r>
            <a:rPr lang="hu-HU" sz="1200" dirty="0" smtClean="0">
              <a:solidFill>
                <a:srgbClr val="FF0000"/>
              </a:solidFill>
            </a:rPr>
            <a:t> kötelessége tájékoztatni a pályázót. Az ösztöndíjas </a:t>
          </a:r>
          <a:r>
            <a:rPr lang="hu-HU" sz="1200" dirty="0" err="1" smtClean="0">
              <a:solidFill>
                <a:srgbClr val="FF0000"/>
              </a:solidFill>
            </a:rPr>
            <a:t>statusaról</a:t>
          </a:r>
          <a:r>
            <a:rPr lang="hu-HU" sz="1200" dirty="0" smtClean="0">
              <a:solidFill>
                <a:srgbClr val="FF0000"/>
              </a:solidFill>
            </a:rPr>
            <a:t> azonban csak a felvételi határozatban szabad szerepeltetni. </a:t>
          </a:r>
          <a:endParaRPr lang="hu-HU" sz="1200" dirty="0">
            <a:solidFill>
              <a:srgbClr val="FF0000"/>
            </a:solidFill>
          </a:endParaRPr>
        </a:p>
      </dgm:t>
    </dgm:pt>
    <dgm:pt modelId="{9C088AFF-5D8E-4BAB-922B-4B7285BED926}" type="parTrans" cxnId="{6E254161-8D08-446A-9944-4B2409D2B04D}">
      <dgm:prSet/>
      <dgm:spPr/>
      <dgm:t>
        <a:bodyPr/>
        <a:lstStyle/>
        <a:p>
          <a:endParaRPr lang="hu-HU"/>
        </a:p>
      </dgm:t>
    </dgm:pt>
    <dgm:pt modelId="{F51289C7-2D10-4A6A-A553-82CE927FE53D}" type="sibTrans" cxnId="{6E254161-8D08-446A-9944-4B2409D2B04D}">
      <dgm:prSet/>
      <dgm:spPr/>
      <dgm:t>
        <a:bodyPr/>
        <a:lstStyle/>
        <a:p>
          <a:endParaRPr lang="hu-HU"/>
        </a:p>
      </dgm:t>
    </dgm:pt>
    <dgm:pt modelId="{5C3F7F32-D54C-4652-8F9E-59A7C5011EEA}">
      <dgm:prSet custT="1"/>
      <dgm:spPr/>
      <dgm:t>
        <a:bodyPr/>
        <a:lstStyle/>
        <a:p>
          <a:r>
            <a:rPr lang="hu-HU" sz="1600" b="1" dirty="0" smtClean="0"/>
            <a:t>FOI Kvóta módosítása (min/</a:t>
          </a:r>
          <a:r>
            <a:rPr lang="hu-HU" sz="1600" b="1" dirty="0" err="1" smtClean="0"/>
            <a:t>max</a:t>
          </a:r>
          <a:r>
            <a:rPr lang="hu-HU" sz="1600" b="1" dirty="0" smtClean="0"/>
            <a:t> </a:t>
          </a:r>
          <a:r>
            <a:rPr lang="hu-HU" sz="1600" b="1" dirty="0" err="1" smtClean="0"/>
            <a:t>létzsámok</a:t>
          </a:r>
          <a:r>
            <a:rPr lang="hu-HU" sz="1600" b="1" dirty="0" smtClean="0"/>
            <a:t>): </a:t>
          </a:r>
          <a:r>
            <a:rPr lang="hu-HU" sz="1600" dirty="0" smtClean="0"/>
            <a:t>06.01.-ig</a:t>
          </a:r>
          <a:endParaRPr lang="hu-HU" sz="1600" b="1" dirty="0"/>
        </a:p>
      </dgm:t>
    </dgm:pt>
    <dgm:pt modelId="{B0DBE5E7-401E-49AB-B8F6-12CD50BBBB91}" type="parTrans" cxnId="{01A68680-310E-43ED-9A26-E57D33C69303}">
      <dgm:prSet/>
      <dgm:spPr/>
      <dgm:t>
        <a:bodyPr/>
        <a:lstStyle/>
        <a:p>
          <a:endParaRPr lang="hu-HU"/>
        </a:p>
      </dgm:t>
    </dgm:pt>
    <dgm:pt modelId="{36AE249E-7CBE-40A0-92B2-C0B983F76139}" type="sibTrans" cxnId="{01A68680-310E-43ED-9A26-E57D33C69303}">
      <dgm:prSet/>
      <dgm:spPr/>
      <dgm:t>
        <a:bodyPr/>
        <a:lstStyle/>
        <a:p>
          <a:endParaRPr lang="hu-HU"/>
        </a:p>
      </dgm:t>
    </dgm:pt>
    <dgm:pt modelId="{7B358DD0-E3A0-4065-8196-29E8B897E0BA}">
      <dgm:prSet custT="1"/>
      <dgm:spPr/>
      <dgm:t>
        <a:bodyPr/>
        <a:lstStyle/>
        <a:p>
          <a:endParaRPr lang="hu-HU" sz="1400" dirty="0"/>
        </a:p>
      </dgm:t>
    </dgm:pt>
    <dgm:pt modelId="{0F2C2169-9877-46EA-9ED9-A74F561D9C8D}" type="parTrans" cxnId="{A51E51C1-1272-43BB-A3DA-6291A921F12F}">
      <dgm:prSet/>
      <dgm:spPr/>
      <dgm:t>
        <a:bodyPr/>
        <a:lstStyle/>
        <a:p>
          <a:endParaRPr lang="hu-HU"/>
        </a:p>
      </dgm:t>
    </dgm:pt>
    <dgm:pt modelId="{A199F641-4964-46D7-A593-FF6B7A058523}" type="sibTrans" cxnId="{A51E51C1-1272-43BB-A3DA-6291A921F12F}">
      <dgm:prSet/>
      <dgm:spPr/>
      <dgm:t>
        <a:bodyPr/>
        <a:lstStyle/>
        <a:p>
          <a:endParaRPr lang="hu-HU"/>
        </a:p>
      </dgm:t>
    </dgm:pt>
    <dgm:pt modelId="{0099BC7A-5456-4ED1-8918-F0357C844766}">
      <dgm:prSet custT="1"/>
      <dgm:spPr/>
      <dgm:t>
        <a:bodyPr/>
        <a:lstStyle/>
        <a:p>
          <a:r>
            <a:rPr lang="hu-HU" sz="1600" b="1" dirty="0" smtClean="0"/>
            <a:t>TKA Döntés</a:t>
          </a:r>
          <a:endParaRPr lang="hu-HU" sz="1600" b="1" dirty="0"/>
        </a:p>
      </dgm:t>
    </dgm:pt>
    <dgm:pt modelId="{92DFF06D-8AD6-4DC9-B95E-ED1F674A79F5}" type="parTrans" cxnId="{EA2AA97C-BCB6-4200-9EE2-4D957C666985}">
      <dgm:prSet/>
      <dgm:spPr/>
      <dgm:t>
        <a:bodyPr/>
        <a:lstStyle/>
        <a:p>
          <a:endParaRPr lang="hu-HU"/>
        </a:p>
      </dgm:t>
    </dgm:pt>
    <dgm:pt modelId="{54B13745-EFA1-4021-AAC7-0F1A52E9622C}" type="sibTrans" cxnId="{EA2AA97C-BCB6-4200-9EE2-4D957C666985}">
      <dgm:prSet/>
      <dgm:spPr/>
      <dgm:t>
        <a:bodyPr/>
        <a:lstStyle/>
        <a:p>
          <a:endParaRPr lang="hu-HU"/>
        </a:p>
      </dgm:t>
    </dgm:pt>
    <dgm:pt modelId="{00A68293-04FE-4F7E-A984-4725C51FBF60}">
      <dgm:prSet custT="1"/>
      <dgm:spPr/>
      <dgm:t>
        <a:bodyPr/>
        <a:lstStyle/>
        <a:p>
          <a:r>
            <a:rPr lang="hu-HU" sz="1200" dirty="0" smtClean="0"/>
            <a:t>06.14-i kuratóriumi ülés dönt (06.06. végleges előterjesztés)</a:t>
          </a:r>
        </a:p>
        <a:p>
          <a:r>
            <a:rPr lang="hu-HU" sz="1200" dirty="0" smtClean="0"/>
            <a:t>07.12. második utolsó kuratóriumi időpont (07.05. végleges előterjesztés)</a:t>
          </a:r>
          <a:endParaRPr lang="hu-HU" sz="1200" dirty="0"/>
        </a:p>
      </dgm:t>
    </dgm:pt>
    <dgm:pt modelId="{E7AA73C2-419E-4439-A89E-2A3AD0A60DD3}" type="parTrans" cxnId="{AEB4AA8B-6A82-41BB-9280-B95E70EB5C5F}">
      <dgm:prSet/>
      <dgm:spPr/>
      <dgm:t>
        <a:bodyPr/>
        <a:lstStyle/>
        <a:p>
          <a:endParaRPr lang="hu-HU"/>
        </a:p>
      </dgm:t>
    </dgm:pt>
    <dgm:pt modelId="{52AEAC7D-F5BB-484C-9446-86D9FDAE79E4}" type="sibTrans" cxnId="{AEB4AA8B-6A82-41BB-9280-B95E70EB5C5F}">
      <dgm:prSet/>
      <dgm:spPr/>
      <dgm:t>
        <a:bodyPr/>
        <a:lstStyle/>
        <a:p>
          <a:endParaRPr lang="hu-HU"/>
        </a:p>
      </dgm:t>
    </dgm:pt>
    <dgm:pt modelId="{08EB67D2-66C5-49B9-A7AB-1F60983DE574}">
      <dgm:prSet custT="1"/>
      <dgm:spPr/>
      <dgm:t>
        <a:bodyPr/>
        <a:lstStyle/>
        <a:p>
          <a:r>
            <a:rPr lang="hu-HU" sz="1600" b="1" dirty="0" smtClean="0"/>
            <a:t>Ösztöndíj elfogadása (pályázói lépés)</a:t>
          </a:r>
          <a:endParaRPr lang="hu-HU" sz="1600" b="1" dirty="0"/>
        </a:p>
      </dgm:t>
    </dgm:pt>
    <dgm:pt modelId="{A9C9A78E-F8BD-4D17-948A-2FFE36CAE806}" type="parTrans" cxnId="{88E1F565-8694-4E7C-A004-4972A9A9EE4D}">
      <dgm:prSet/>
      <dgm:spPr/>
      <dgm:t>
        <a:bodyPr/>
        <a:lstStyle/>
        <a:p>
          <a:endParaRPr lang="hu-HU"/>
        </a:p>
      </dgm:t>
    </dgm:pt>
    <dgm:pt modelId="{E24887F7-9217-4EB3-9F24-841B36285E07}" type="sibTrans" cxnId="{88E1F565-8694-4E7C-A004-4972A9A9EE4D}">
      <dgm:prSet/>
      <dgm:spPr/>
      <dgm:t>
        <a:bodyPr/>
        <a:lstStyle/>
        <a:p>
          <a:endParaRPr lang="hu-HU"/>
        </a:p>
      </dgm:t>
    </dgm:pt>
    <dgm:pt modelId="{7B1CB5E9-24C9-47EB-A1D3-08D0542DD98C}">
      <dgm:prSet custT="1"/>
      <dgm:spPr/>
      <dgm:t>
        <a:bodyPr/>
        <a:lstStyle/>
        <a:p>
          <a:r>
            <a:rPr lang="hu-HU" sz="1200" dirty="0" smtClean="0"/>
            <a:t>A nyertesek elfogadják a </a:t>
          </a:r>
          <a:r>
            <a:rPr lang="hu-HU" sz="1200" dirty="0" err="1" smtClean="0"/>
            <a:t>Chronosban</a:t>
          </a:r>
          <a:r>
            <a:rPr lang="hu-HU" sz="1200" dirty="0" smtClean="0"/>
            <a:t> az </a:t>
          </a:r>
          <a:r>
            <a:rPr lang="hu-HU" sz="1200" dirty="0" smtClean="0"/>
            <a:t>ösztöndíjat (ösztöndíjas  döntéstől mihamarabb)</a:t>
          </a:r>
          <a:endParaRPr lang="hu-HU" sz="1200" dirty="0"/>
        </a:p>
      </dgm:t>
    </dgm:pt>
    <dgm:pt modelId="{BC7D3F96-5641-4A87-8BF9-73D77D2FA96E}" type="parTrans" cxnId="{3DDC728E-FA25-4A64-A4A1-32A2DA18E217}">
      <dgm:prSet/>
      <dgm:spPr/>
      <dgm:t>
        <a:bodyPr/>
        <a:lstStyle/>
        <a:p>
          <a:endParaRPr lang="hu-HU"/>
        </a:p>
      </dgm:t>
    </dgm:pt>
    <dgm:pt modelId="{54EB2CC7-1C35-46FA-9FE0-D249596F8B7D}" type="sibTrans" cxnId="{3DDC728E-FA25-4A64-A4A1-32A2DA18E217}">
      <dgm:prSet/>
      <dgm:spPr/>
      <dgm:t>
        <a:bodyPr/>
        <a:lstStyle/>
        <a:p>
          <a:endParaRPr lang="hu-HU"/>
        </a:p>
      </dgm:t>
    </dgm:pt>
    <dgm:pt modelId="{C206BCAD-2B0E-47D3-B7C0-40F1C8F0EB66}">
      <dgm:prSet custT="1"/>
      <dgm:spPr/>
      <dgm:t>
        <a:bodyPr/>
        <a:lstStyle/>
        <a:p>
          <a:r>
            <a:rPr lang="hu-HU" sz="1600" b="1" dirty="0" smtClean="0"/>
            <a:t>Hiánypótlás</a:t>
          </a:r>
          <a:endParaRPr lang="hu-HU" sz="1600" b="1" dirty="0"/>
        </a:p>
      </dgm:t>
    </dgm:pt>
    <dgm:pt modelId="{E9AE6F73-20E5-49C9-B9EF-67124752B305}" type="parTrans" cxnId="{307149C1-AA5A-4AB6-B571-79FA3FD12FF9}">
      <dgm:prSet/>
      <dgm:spPr/>
      <dgm:t>
        <a:bodyPr/>
        <a:lstStyle/>
        <a:p>
          <a:endParaRPr lang="hu-HU"/>
        </a:p>
      </dgm:t>
    </dgm:pt>
    <dgm:pt modelId="{08FD7BF5-C90F-426B-A8CD-0C9F987FF4A2}" type="sibTrans" cxnId="{307149C1-AA5A-4AB6-B571-79FA3FD12FF9}">
      <dgm:prSet/>
      <dgm:spPr/>
      <dgm:t>
        <a:bodyPr/>
        <a:lstStyle/>
        <a:p>
          <a:endParaRPr lang="hu-HU"/>
        </a:p>
      </dgm:t>
    </dgm:pt>
    <dgm:pt modelId="{3CD48F13-A083-48C9-A0CF-C0602ACAD491}">
      <dgm:prSet custT="1"/>
      <dgm:spPr/>
      <dgm:t>
        <a:bodyPr/>
        <a:lstStyle/>
        <a:p>
          <a:r>
            <a:rPr lang="hu-HU" sz="1100" dirty="0" smtClean="0"/>
            <a:t>Azon pályázók, akiknek szükséges </a:t>
          </a:r>
          <a:r>
            <a:rPr lang="hu-HU" sz="1100" dirty="0" err="1" smtClean="0"/>
            <a:t>hiánypótolni</a:t>
          </a:r>
          <a:r>
            <a:rPr lang="hu-HU" sz="1100" dirty="0" smtClean="0"/>
            <a:t> feltöltik a </a:t>
          </a:r>
          <a:r>
            <a:rPr lang="hu-HU" sz="1100" dirty="0" err="1" smtClean="0"/>
            <a:t>Chronosba</a:t>
          </a:r>
          <a:r>
            <a:rPr lang="hu-HU" sz="1100" dirty="0" smtClean="0"/>
            <a:t> </a:t>
          </a:r>
          <a:r>
            <a:rPr lang="hu-HU" sz="1100" dirty="0" err="1" smtClean="0"/>
            <a:t>a</a:t>
          </a:r>
          <a:r>
            <a:rPr lang="hu-HU" sz="1100" dirty="0" smtClean="0"/>
            <a:t> dokumentumokat, melyet a FOI ellenőriz, jóváhagy.</a:t>
          </a:r>
          <a:endParaRPr lang="hu-HU" sz="1100" dirty="0"/>
        </a:p>
      </dgm:t>
    </dgm:pt>
    <dgm:pt modelId="{76457956-1CE0-457B-8ED7-08820A7602F3}" type="parTrans" cxnId="{1ABDB38F-9AB9-4EA1-8B6B-1EEFAA17430D}">
      <dgm:prSet/>
      <dgm:spPr/>
      <dgm:t>
        <a:bodyPr/>
        <a:lstStyle/>
        <a:p>
          <a:endParaRPr lang="hu-HU"/>
        </a:p>
      </dgm:t>
    </dgm:pt>
    <dgm:pt modelId="{2A046899-7411-4CB3-AE23-C19498AEB871}" type="sibTrans" cxnId="{1ABDB38F-9AB9-4EA1-8B6B-1EEFAA17430D}">
      <dgm:prSet/>
      <dgm:spPr/>
      <dgm:t>
        <a:bodyPr/>
        <a:lstStyle/>
        <a:p>
          <a:endParaRPr lang="hu-HU"/>
        </a:p>
      </dgm:t>
    </dgm:pt>
    <dgm:pt modelId="{B11F24B2-815A-4262-952D-F8E5E037923C}">
      <dgm:prSet custT="1"/>
      <dgm:spPr/>
      <dgm:t>
        <a:bodyPr/>
        <a:lstStyle/>
        <a:p>
          <a:r>
            <a:rPr lang="hu-HU" sz="1600" b="1" dirty="0" smtClean="0"/>
            <a:t>Hiánypótlók: Ösztöndíj elfogadása (pályázói lépés)</a:t>
          </a:r>
          <a:endParaRPr lang="hu-HU" sz="1600" b="1" dirty="0"/>
        </a:p>
      </dgm:t>
    </dgm:pt>
    <dgm:pt modelId="{9832CDCD-B170-4A76-8D7F-3A7280AEF525}" type="parTrans" cxnId="{BCB87993-B296-4C33-A88D-32471D30DD6B}">
      <dgm:prSet/>
      <dgm:spPr/>
      <dgm:t>
        <a:bodyPr/>
        <a:lstStyle/>
        <a:p>
          <a:endParaRPr lang="hu-HU"/>
        </a:p>
      </dgm:t>
    </dgm:pt>
    <dgm:pt modelId="{0CB322AB-CCB0-405B-8990-400790A3A24C}" type="sibTrans" cxnId="{BCB87993-B296-4C33-A88D-32471D30DD6B}">
      <dgm:prSet/>
      <dgm:spPr/>
      <dgm:t>
        <a:bodyPr/>
        <a:lstStyle/>
        <a:p>
          <a:endParaRPr lang="hu-HU"/>
        </a:p>
      </dgm:t>
    </dgm:pt>
    <dgm:pt modelId="{2490A10A-49BB-40F3-8613-D234D8974881}">
      <dgm:prSet custT="1"/>
      <dgm:spPr/>
      <dgm:t>
        <a:bodyPr/>
        <a:lstStyle/>
        <a:p>
          <a:r>
            <a:rPr lang="hu-HU" sz="1100" dirty="0" smtClean="0"/>
            <a:t>A feltételes (hiánypótló) nyertesek elfogadják a </a:t>
          </a:r>
          <a:r>
            <a:rPr lang="hu-HU" sz="1100" dirty="0" err="1" smtClean="0"/>
            <a:t>Chronosban</a:t>
          </a:r>
          <a:r>
            <a:rPr lang="hu-HU" sz="1100" dirty="0" smtClean="0"/>
            <a:t> az ösztöndíjat</a:t>
          </a:r>
          <a:endParaRPr lang="hu-HU" sz="1100" dirty="0"/>
        </a:p>
      </dgm:t>
    </dgm:pt>
    <dgm:pt modelId="{DECC5F56-DA84-45C1-A579-256F39611F10}" type="parTrans" cxnId="{E5ABEA9A-9C72-4D37-BDF5-EF96FC020FAE}">
      <dgm:prSet/>
      <dgm:spPr/>
      <dgm:t>
        <a:bodyPr/>
        <a:lstStyle/>
        <a:p>
          <a:endParaRPr lang="hu-HU"/>
        </a:p>
      </dgm:t>
    </dgm:pt>
    <dgm:pt modelId="{F70D8DFB-F79D-4EDF-948E-AC2F2A4853DC}" type="sibTrans" cxnId="{E5ABEA9A-9C72-4D37-BDF5-EF96FC020FAE}">
      <dgm:prSet/>
      <dgm:spPr/>
      <dgm:t>
        <a:bodyPr/>
        <a:lstStyle/>
        <a:p>
          <a:endParaRPr lang="hu-HU"/>
        </a:p>
      </dgm:t>
    </dgm:pt>
    <dgm:pt modelId="{B7B79229-EFEE-4526-B974-774D89FC2685}">
      <dgm:prSet custT="1"/>
      <dgm:spPr/>
      <dgm:t>
        <a:bodyPr/>
        <a:lstStyle/>
        <a:p>
          <a:r>
            <a:rPr lang="hu-HU" sz="1600" b="1" dirty="0" smtClean="0"/>
            <a:t>Felvételi Határozat</a:t>
          </a:r>
          <a:endParaRPr lang="hu-HU" sz="1600" b="1" dirty="0"/>
        </a:p>
      </dgm:t>
    </dgm:pt>
    <dgm:pt modelId="{060877E6-6D31-46C7-85F9-F6CA9CBCF959}" type="parTrans" cxnId="{4DB462C3-0AC0-41E5-9C41-4C2C698970EB}">
      <dgm:prSet/>
      <dgm:spPr/>
      <dgm:t>
        <a:bodyPr/>
        <a:lstStyle/>
        <a:p>
          <a:endParaRPr lang="hu-HU"/>
        </a:p>
      </dgm:t>
    </dgm:pt>
    <dgm:pt modelId="{714EB58F-6329-4801-8422-4427C7793E7C}" type="sibTrans" cxnId="{4DB462C3-0AC0-41E5-9C41-4C2C698970EB}">
      <dgm:prSet/>
      <dgm:spPr/>
      <dgm:t>
        <a:bodyPr/>
        <a:lstStyle/>
        <a:p>
          <a:endParaRPr lang="hu-HU"/>
        </a:p>
      </dgm:t>
    </dgm:pt>
    <dgm:pt modelId="{5478ECE1-AE1F-4E70-A211-7C071F1092D6}">
      <dgm:prSet custT="1"/>
      <dgm:spPr/>
      <dgm:t>
        <a:bodyPr/>
        <a:lstStyle/>
        <a:p>
          <a:r>
            <a:rPr lang="hu-HU" sz="1200" dirty="0" smtClean="0"/>
            <a:t>Az ösztöndíj elfogadását követően, a FOI kiadja a felvételi határozatot az ösztöndíjas  </a:t>
          </a:r>
          <a:r>
            <a:rPr lang="hu-HU" sz="1200" dirty="0" smtClean="0"/>
            <a:t>számára.</a:t>
          </a:r>
          <a:endParaRPr lang="hu-HU" sz="1200" b="0" dirty="0"/>
        </a:p>
      </dgm:t>
    </dgm:pt>
    <dgm:pt modelId="{248958A3-C6D7-4CDE-87F2-2023E19C285D}" type="parTrans" cxnId="{716ABE5E-E327-4FBD-947F-211B0B8D2545}">
      <dgm:prSet/>
      <dgm:spPr/>
      <dgm:t>
        <a:bodyPr/>
        <a:lstStyle/>
        <a:p>
          <a:endParaRPr lang="hu-HU"/>
        </a:p>
      </dgm:t>
    </dgm:pt>
    <dgm:pt modelId="{09509420-AC7A-4A10-A3C4-38C96A100967}" type="sibTrans" cxnId="{716ABE5E-E327-4FBD-947F-211B0B8D2545}">
      <dgm:prSet/>
      <dgm:spPr/>
      <dgm:t>
        <a:bodyPr/>
        <a:lstStyle/>
        <a:p>
          <a:endParaRPr lang="hu-HU"/>
        </a:p>
      </dgm:t>
    </dgm:pt>
    <dgm:pt modelId="{D37FD21E-A86A-402E-A591-3DC034CDCAD3}">
      <dgm:prSet custT="1"/>
      <dgm:spPr/>
      <dgm:t>
        <a:bodyPr/>
        <a:lstStyle/>
        <a:p>
          <a:r>
            <a:rPr lang="hu-HU" sz="1600" b="1" dirty="0" smtClean="0"/>
            <a:t>Az ösztöndíjas jelzi érkezésének időpontját</a:t>
          </a:r>
        </a:p>
      </dgm:t>
    </dgm:pt>
    <dgm:pt modelId="{E74DE2D1-B417-4001-BA82-CEC068E16C5C}" type="parTrans" cxnId="{3C43C5EE-F8A1-4766-87C1-738AA4F2E3D1}">
      <dgm:prSet/>
      <dgm:spPr/>
      <dgm:t>
        <a:bodyPr/>
        <a:lstStyle/>
        <a:p>
          <a:endParaRPr lang="hu-HU"/>
        </a:p>
      </dgm:t>
    </dgm:pt>
    <dgm:pt modelId="{93F50276-317B-48A7-9599-1E29FEFFB6EF}" type="sibTrans" cxnId="{3C43C5EE-F8A1-4766-87C1-738AA4F2E3D1}">
      <dgm:prSet/>
      <dgm:spPr/>
      <dgm:t>
        <a:bodyPr/>
        <a:lstStyle/>
        <a:p>
          <a:endParaRPr lang="hu-HU"/>
        </a:p>
      </dgm:t>
    </dgm:pt>
    <dgm:pt modelId="{70B52BEC-1EEA-475A-A22E-877FB1160D4A}">
      <dgm:prSet custT="1"/>
      <dgm:spPr/>
      <dgm:t>
        <a:bodyPr/>
        <a:lstStyle/>
        <a:p>
          <a:r>
            <a:rPr lang="hu-HU" sz="1200" dirty="0" smtClean="0"/>
            <a:t>Az ösztöndíjas jelzi a </a:t>
          </a:r>
          <a:r>
            <a:rPr lang="hu-HU" sz="1200" dirty="0" err="1" smtClean="0"/>
            <a:t>Chronos</a:t>
          </a:r>
          <a:r>
            <a:rPr lang="hu-HU" sz="1200" dirty="0" smtClean="0"/>
            <a:t> rendszerben, hogy érkezik 2017 szeptemberre vagy kérvényt ad be (halaszt)</a:t>
          </a:r>
          <a:endParaRPr lang="hu-HU" sz="1200" dirty="0"/>
        </a:p>
      </dgm:t>
    </dgm:pt>
    <dgm:pt modelId="{6104011E-0880-48ED-AB68-EB55DE65CD7D}" type="parTrans" cxnId="{D95621DB-A67E-4315-B60A-66014B41E5EF}">
      <dgm:prSet/>
      <dgm:spPr/>
      <dgm:t>
        <a:bodyPr/>
        <a:lstStyle/>
        <a:p>
          <a:endParaRPr lang="hu-HU"/>
        </a:p>
      </dgm:t>
    </dgm:pt>
    <dgm:pt modelId="{08650C45-467B-43CA-B4C9-F3E4F53FF222}" type="sibTrans" cxnId="{D95621DB-A67E-4315-B60A-66014B41E5EF}">
      <dgm:prSet/>
      <dgm:spPr/>
      <dgm:t>
        <a:bodyPr/>
        <a:lstStyle/>
        <a:p>
          <a:endParaRPr lang="hu-HU"/>
        </a:p>
      </dgm:t>
    </dgm:pt>
    <dgm:pt modelId="{7FBDCBD4-46EC-42A0-BCFC-8F76077490CC}">
      <dgm:prSet phldrT="[Szöveg]" custT="1"/>
      <dgm:spPr/>
      <dgm:t>
        <a:bodyPr/>
        <a:lstStyle/>
        <a:p>
          <a:r>
            <a:rPr lang="hu-HU" sz="1200" dirty="0" smtClean="0"/>
            <a:t>Kapcsolatfelvétel; pályázó tájékoztatása a felvételi módjáról (dokumentum alapú, online, személyes) a pályázó további teendőiről. A jelölés megérkezésekor mihamarabb vegyék fel a kapcsolatot.</a:t>
          </a:r>
          <a:endParaRPr lang="hu-HU" sz="1200" dirty="0"/>
        </a:p>
      </dgm:t>
    </dgm:pt>
    <dgm:pt modelId="{D93C8DC1-2F65-4017-AA7E-DCE3F1E0DBD1}" type="parTrans" cxnId="{F2C46085-2E66-49C3-AD0C-62C3BE23AF81}">
      <dgm:prSet/>
      <dgm:spPr/>
      <dgm:t>
        <a:bodyPr/>
        <a:lstStyle/>
        <a:p>
          <a:endParaRPr lang="hu-HU"/>
        </a:p>
      </dgm:t>
    </dgm:pt>
    <dgm:pt modelId="{802B3D64-0DA1-4281-902D-99CD5B373AC5}" type="sibTrans" cxnId="{F2C46085-2E66-49C3-AD0C-62C3BE23AF81}">
      <dgm:prSet/>
      <dgm:spPr/>
      <dgm:t>
        <a:bodyPr/>
        <a:lstStyle/>
        <a:p>
          <a:endParaRPr lang="hu-HU"/>
        </a:p>
      </dgm:t>
    </dgm:pt>
    <dgm:pt modelId="{B2BC9EA9-2050-408D-B695-01D783713067}">
      <dgm:prSet custT="1"/>
      <dgm:spPr/>
      <dgm:t>
        <a:bodyPr/>
        <a:lstStyle/>
        <a:p>
          <a:r>
            <a:rPr lang="hu-HU" sz="1200" dirty="0" smtClean="0"/>
            <a:t>várjuk a </a:t>
          </a:r>
          <a:r>
            <a:rPr lang="hu-HU" sz="1200" dirty="0" err="1" smtClean="0"/>
            <a:t>FOI-k</a:t>
          </a:r>
          <a:r>
            <a:rPr lang="hu-HU" sz="1200" dirty="0" smtClean="0"/>
            <a:t> visszajelzését a </a:t>
          </a:r>
          <a:r>
            <a:rPr lang="hu-HU" sz="1200" dirty="0" smtClean="0"/>
            <a:t> képzések SH kvótamódosítással </a:t>
          </a:r>
          <a:r>
            <a:rPr lang="hu-HU" sz="1200" dirty="0" smtClean="0"/>
            <a:t>kapcsolatban</a:t>
          </a:r>
          <a:endParaRPr lang="hu-HU" sz="1200" dirty="0"/>
        </a:p>
      </dgm:t>
    </dgm:pt>
    <dgm:pt modelId="{B883EE7E-0B84-415D-AD86-B74A421A7BF7}" type="parTrans" cxnId="{3F3C18FF-44C9-4A1E-A0BA-7C8E681AF86E}">
      <dgm:prSet/>
      <dgm:spPr/>
      <dgm:t>
        <a:bodyPr/>
        <a:lstStyle/>
        <a:p>
          <a:endParaRPr lang="hu-HU"/>
        </a:p>
      </dgm:t>
    </dgm:pt>
    <dgm:pt modelId="{274FA537-78ED-490C-B5F2-73E185DDE791}" type="sibTrans" cxnId="{3F3C18FF-44C9-4A1E-A0BA-7C8E681AF86E}">
      <dgm:prSet/>
      <dgm:spPr/>
      <dgm:t>
        <a:bodyPr/>
        <a:lstStyle/>
        <a:p>
          <a:endParaRPr lang="hu-HU"/>
        </a:p>
      </dgm:t>
    </dgm:pt>
    <dgm:pt modelId="{F787D57D-56D0-4281-B39E-785E41C13CDF}">
      <dgm:prSet custT="1"/>
      <dgm:spPr/>
      <dgm:t>
        <a:bodyPr/>
        <a:lstStyle/>
        <a:p>
          <a:r>
            <a:rPr lang="hu-HU" sz="1200" b="0" dirty="0" smtClean="0">
              <a:solidFill>
                <a:srgbClr val="FF0000"/>
              </a:solidFill>
            </a:rPr>
            <a:t>A </a:t>
          </a:r>
          <a:r>
            <a:rPr lang="hu-HU" sz="1200" b="0" dirty="0" smtClean="0">
              <a:solidFill>
                <a:srgbClr val="FF0000"/>
              </a:solidFill>
            </a:rPr>
            <a:t>FOI a felvételi határozatot </a:t>
          </a:r>
          <a:r>
            <a:rPr lang="hu-HU" sz="1200" b="0" dirty="0" smtClean="0">
              <a:solidFill>
                <a:srgbClr val="FF0000"/>
              </a:solidFill>
            </a:rPr>
            <a:t>kiállítja, megküldi az ösztöndíjasnak, </a:t>
          </a:r>
          <a:r>
            <a:rPr lang="hu-HU" sz="1200" b="0" dirty="0" smtClean="0"/>
            <a:t>feltölti </a:t>
          </a:r>
          <a:r>
            <a:rPr lang="hu-HU" sz="1200" b="0" dirty="0" smtClean="0"/>
            <a:t>a </a:t>
          </a:r>
          <a:r>
            <a:rPr lang="hu-HU" sz="1200" b="0" dirty="0" err="1" smtClean="0"/>
            <a:t>Chronos</a:t>
          </a:r>
          <a:r>
            <a:rPr lang="hu-HU" sz="1200" b="0" dirty="0" smtClean="0"/>
            <a:t> online rendszerbe/Megküldi a </a:t>
          </a:r>
          <a:r>
            <a:rPr lang="hu-HU" sz="1200" b="0" dirty="0" err="1" smtClean="0"/>
            <a:t>konzuláátusok</a:t>
          </a:r>
          <a:r>
            <a:rPr lang="hu-HU" sz="1200" b="0" dirty="0" smtClean="0"/>
            <a:t> számára</a:t>
          </a:r>
          <a:endParaRPr lang="hu-HU" sz="1200" b="0" dirty="0"/>
        </a:p>
      </dgm:t>
    </dgm:pt>
    <dgm:pt modelId="{9EF21C19-41A1-4EF0-8ED6-C7989AD1C50D}" type="parTrans" cxnId="{F208DB9B-1118-4F47-9CD9-547D63AF86B8}">
      <dgm:prSet/>
      <dgm:spPr/>
    </dgm:pt>
    <dgm:pt modelId="{98038219-7D52-4A3B-A114-763ECBECFFF4}" type="sibTrans" cxnId="{F208DB9B-1118-4F47-9CD9-547D63AF86B8}">
      <dgm:prSet/>
      <dgm:spPr/>
    </dgm:pt>
    <dgm:pt modelId="{8018EEB8-E415-4934-ABE1-BBFCA4D7DED7}" type="pres">
      <dgm:prSet presAssocID="{3DC00BAD-AE27-4761-924C-89AE441377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24EEB3F-A724-4715-9688-98A77B68C0D1}" type="pres">
      <dgm:prSet presAssocID="{BA4FB50C-238C-4BE0-9986-15B3EC246071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9EE0B6A-C9E2-4AB8-8CA8-C1C082052435}" type="pres">
      <dgm:prSet presAssocID="{97F3DADF-14A4-489E-866E-2C2CBB834767}" presName="spacer" presStyleCnt="0"/>
      <dgm:spPr/>
      <dgm:t>
        <a:bodyPr/>
        <a:lstStyle/>
        <a:p>
          <a:endParaRPr lang="hu-HU"/>
        </a:p>
      </dgm:t>
    </dgm:pt>
    <dgm:pt modelId="{BF2B7D8C-860B-4E45-AE08-95E4BE9D0FF7}" type="pres">
      <dgm:prSet presAssocID="{FFA23F98-420E-43AA-A3EC-C57DFA326B78}" presName="parentText" presStyleLbl="node1" presStyleIdx="1" presStyleCnt="11" custLinFactNeighborY="-59649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A97B094-3D5B-4A45-A6E0-B739CA42860D}" type="pres">
      <dgm:prSet presAssocID="{FFA23F98-420E-43AA-A3EC-C57DFA326B78}" presName="childText" presStyleLbl="revTx" presStyleIdx="0" presStyleCnt="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AF21BC7-8732-4B83-86C4-C1AFFF6EF6F0}" type="pres">
      <dgm:prSet presAssocID="{03ACF71C-18CA-4BD9-B7DC-A50130C31DB8}" presName="parentText" presStyleLbl="node1" presStyleIdx="2" presStyleCnt="11" custLinFactNeighborY="-1781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65169C3-A401-4ACE-9637-2CB53703220B}" type="pres">
      <dgm:prSet presAssocID="{03ACF71C-18CA-4BD9-B7DC-A50130C31DB8}" presName="childText" presStyleLbl="revTx" presStyleIdx="1" presStyleCnt="10" custLinFactNeighborY="-3458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0203B30-5D3B-484A-A4F0-43614990551B}" type="pres">
      <dgm:prSet presAssocID="{EBF30387-9602-4AD9-921C-425716C807AB}" presName="parentText" presStyleLbl="node1" presStyleIdx="3" presStyleCnt="11" custLinFactNeighborY="-247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CBE4A94-F87B-4741-8E15-A19233E350A4}" type="pres">
      <dgm:prSet presAssocID="{EBF30387-9602-4AD9-921C-425716C807AB}" presName="childText" presStyleLbl="revTx" presStyleIdx="2" presStyleCnt="10" custLinFactNeighborY="320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E9BC85D-A735-4E55-B85F-DB72465CD54F}" type="pres">
      <dgm:prSet presAssocID="{5C3F7F32-D54C-4652-8F9E-59A7C5011EEA}" presName="parentText" presStyleLbl="node1" presStyleIdx="4" presStyleCnt="11" custLinFactNeighborY="2226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3844AA5-70DA-4FEB-99EA-9B808D8123F0}" type="pres">
      <dgm:prSet presAssocID="{5C3F7F32-D54C-4652-8F9E-59A7C5011EEA}" presName="childText" presStyleLbl="revTx" presStyleIdx="3" presStyleCnt="10" custLinFactNeighborY="-5225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A5D9AFC-764E-4895-9035-B290A8CF865E}" type="pres">
      <dgm:prSet presAssocID="{0099BC7A-5456-4ED1-8918-F0357C844766}" presName="parentText" presStyleLbl="node1" presStyleIdx="5" presStyleCnt="11" custLinFactNeighborY="-3185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C854B5D-745C-4887-91F0-5C5D3FBCE4E7}" type="pres">
      <dgm:prSet presAssocID="{0099BC7A-5456-4ED1-8918-F0357C844766}" presName="childText" presStyleLbl="revTx" presStyleIdx="4" presStyleCnt="10" custLinFactNeighborY="-3639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556A596-AB88-4F54-9724-DF443C2E5E1D}" type="pres">
      <dgm:prSet presAssocID="{08EB67D2-66C5-49B9-A7AB-1F60983DE574}" presName="parentText" presStyleLbl="node1" presStyleIdx="6" presStyleCnt="11" custLinFactNeighborY="-48288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3C531B-6A12-40BF-86E7-E98FF1746508}" type="pres">
      <dgm:prSet presAssocID="{08EB67D2-66C5-49B9-A7AB-1F60983DE574}" presName="childText" presStyleLbl="revTx" presStyleIdx="5" presStyleCnt="10" custLinFactNeighborY="-1132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4D9149A-4A5A-46DA-B6A5-D508183C3050}" type="pres">
      <dgm:prSet presAssocID="{C206BCAD-2B0E-47D3-B7C0-40F1C8F0EB66}" presName="parentText" presStyleLbl="node1" presStyleIdx="7" presStyleCnt="11" custScaleX="91140" custLinFactNeighborX="9697" custLinFactNeighborY="-1235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306C667-BA5A-4FB6-B09E-0BBD2386E2D6}" type="pres">
      <dgm:prSet presAssocID="{C206BCAD-2B0E-47D3-B7C0-40F1C8F0EB66}" presName="childText" presStyleLbl="revTx" presStyleIdx="6" presStyleCnt="10" custScaleX="89821" custScaleY="109374" custLinFactNeighborX="4597" custLinFactNeighborY="-586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67F9A85-EE7F-4213-937A-0FE50993C288}" type="pres">
      <dgm:prSet presAssocID="{B11F24B2-815A-4262-952D-F8E5E037923C}" presName="parentText" presStyleLbl="node1" presStyleIdx="8" presStyleCnt="11" custScaleX="91504" custLinFactNeighborX="8443" custLinFactNeighborY="253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A3290C4-6CDF-41FA-A06A-0A39ED4F660F}" type="pres">
      <dgm:prSet presAssocID="{B11F24B2-815A-4262-952D-F8E5E037923C}" presName="childText" presStyleLbl="revTx" presStyleIdx="7" presStyleCnt="10" custScaleX="86343" custScaleY="133302" custLinFactNeighborX="1616" custLinFactNeighborY="606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483A568-0430-48F4-80E6-A51235734F87}" type="pres">
      <dgm:prSet presAssocID="{B7B79229-EFEE-4526-B974-774D89FC2685}" presName="parentText" presStyleLbl="node1" presStyleIdx="9" presStyleCnt="11" custLinFactNeighborY="-1453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099B67C-203D-433A-B421-4F57BFBEA831}" type="pres">
      <dgm:prSet presAssocID="{B7B79229-EFEE-4526-B974-774D89FC2685}" presName="childText" presStyleLbl="revTx" presStyleIdx="8" presStyleCnt="10" custLinFactNeighborY="-1560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62DA88B-671E-4317-8198-1BA025D1DFBE}" type="pres">
      <dgm:prSet presAssocID="{D37FD21E-A86A-402E-A591-3DC034CDCAD3}" presName="parentText" presStyleLbl="node1" presStyleIdx="10" presStyleCnt="11" custLinFactNeighborY="-822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A33E418-445C-45BB-BC63-D4561EED5B9A}" type="pres">
      <dgm:prSet presAssocID="{D37FD21E-A86A-402E-A591-3DC034CDCAD3}" presName="childText" presStyleLbl="revTx" presStyleIdx="9" presStyleCnt="10" custLinFactNeighborY="-1161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8F736D2-6B1C-4C79-8BD7-21FAAB08AAC7}" srcId="{3DC00BAD-AE27-4761-924C-89AE44137756}" destId="{FFA23F98-420E-43AA-A3EC-C57DFA326B78}" srcOrd="1" destOrd="0" parTransId="{A4E52F6A-CE51-4546-A9FC-4D2631E993EE}" sibTransId="{63E3469F-F267-4888-B599-2EBAF1E965AE}"/>
    <dgm:cxn modelId="{E17DB2F1-C11B-4B0E-BEAE-A25B918073BF}" type="presOf" srcId="{2C446267-DE20-474F-B837-3128750CA79B}" destId="{6CBE4A94-F87B-4741-8E15-A19233E350A4}" srcOrd="0" destOrd="0" presId="urn:microsoft.com/office/officeart/2005/8/layout/vList2"/>
    <dgm:cxn modelId="{D7F7871C-1442-443B-879D-36DD88ABB330}" type="presOf" srcId="{FFA23F98-420E-43AA-A3EC-C57DFA326B78}" destId="{BF2B7D8C-860B-4E45-AE08-95E4BE9D0FF7}" srcOrd="0" destOrd="0" presId="urn:microsoft.com/office/officeart/2005/8/layout/vList2"/>
    <dgm:cxn modelId="{C3056DA2-72B6-4990-84E2-13BE44020CF2}" srcId="{3DC00BAD-AE27-4761-924C-89AE44137756}" destId="{EBF30387-9602-4AD9-921C-425716C807AB}" srcOrd="3" destOrd="0" parTransId="{85EEA5F7-E5D5-42D3-91B5-21502E017365}" sibTransId="{7E8FA56D-9A2C-45AA-9878-F8BC61B66070}"/>
    <dgm:cxn modelId="{307149C1-AA5A-4AB6-B571-79FA3FD12FF9}" srcId="{3DC00BAD-AE27-4761-924C-89AE44137756}" destId="{C206BCAD-2B0E-47D3-B7C0-40F1C8F0EB66}" srcOrd="7" destOrd="0" parTransId="{E9AE6F73-20E5-49C9-B9EF-67124752B305}" sibTransId="{08FD7BF5-C90F-426B-A8CD-0C9F987FF4A2}"/>
    <dgm:cxn modelId="{7071A196-8295-4609-A7C1-9EF01AD67890}" type="presOf" srcId="{2490A10A-49BB-40F3-8613-D234D8974881}" destId="{AA3290C4-6CDF-41FA-A06A-0A39ED4F660F}" srcOrd="0" destOrd="0" presId="urn:microsoft.com/office/officeart/2005/8/layout/vList2"/>
    <dgm:cxn modelId="{BACD1FBE-3E1E-4119-BF40-BFCB4352E4E7}" type="presOf" srcId="{3CD48F13-A083-48C9-A0CF-C0602ACAD491}" destId="{7306C667-BA5A-4FB6-B09E-0BBD2386E2D6}" srcOrd="0" destOrd="0" presId="urn:microsoft.com/office/officeart/2005/8/layout/vList2"/>
    <dgm:cxn modelId="{60DBC378-F0D3-4E53-A29E-27F6F918B3BD}" type="presOf" srcId="{B7B79229-EFEE-4526-B974-774D89FC2685}" destId="{5483A568-0430-48F4-80E6-A51235734F87}" srcOrd="0" destOrd="0" presId="urn:microsoft.com/office/officeart/2005/8/layout/vList2"/>
    <dgm:cxn modelId="{AAFE7943-266A-4307-9084-3140856E08A7}" type="presOf" srcId="{EBF30387-9602-4AD9-921C-425716C807AB}" destId="{80203B30-5D3B-484A-A4F0-43614990551B}" srcOrd="0" destOrd="0" presId="urn:microsoft.com/office/officeart/2005/8/layout/vList2"/>
    <dgm:cxn modelId="{14CAC7C7-B38F-474A-8A38-66E7FDE9DA88}" srcId="{FFA23F98-420E-43AA-A3EC-C57DFA326B78}" destId="{202B043D-4A5D-431F-BA0E-56EF9B39B76C}" srcOrd="0" destOrd="0" parTransId="{E81B7899-46C2-48F7-A0D9-50B728316BA4}" sibTransId="{1075E0E8-C726-4B8B-A695-417D944E4582}"/>
    <dgm:cxn modelId="{D95621DB-A67E-4315-B60A-66014B41E5EF}" srcId="{D37FD21E-A86A-402E-A591-3DC034CDCAD3}" destId="{70B52BEC-1EEA-475A-A22E-877FB1160D4A}" srcOrd="0" destOrd="0" parTransId="{6104011E-0880-48ED-AB68-EB55DE65CD7D}" sibTransId="{08650C45-467B-43CA-B4C9-F3E4F53FF222}"/>
    <dgm:cxn modelId="{AEB4AA8B-6A82-41BB-9280-B95E70EB5C5F}" srcId="{0099BC7A-5456-4ED1-8918-F0357C844766}" destId="{00A68293-04FE-4F7E-A984-4725C51FBF60}" srcOrd="0" destOrd="0" parTransId="{E7AA73C2-419E-4439-A89E-2A3AD0A60DD3}" sibTransId="{52AEAC7D-F5BB-484C-9446-86D9FDAE79E4}"/>
    <dgm:cxn modelId="{F208DB9B-1118-4F47-9CD9-547D63AF86B8}" srcId="{B7B79229-EFEE-4526-B974-774D89FC2685}" destId="{F787D57D-56D0-4281-B39E-785E41C13CDF}" srcOrd="1" destOrd="0" parTransId="{9EF21C19-41A1-4EF0-8ED6-C7989AD1C50D}" sibTransId="{98038219-7D52-4A3B-A114-763ECBECFFF4}"/>
    <dgm:cxn modelId="{E5ABEA9A-9C72-4D37-BDF5-EF96FC020FAE}" srcId="{B11F24B2-815A-4262-952D-F8E5E037923C}" destId="{2490A10A-49BB-40F3-8613-D234D8974881}" srcOrd="0" destOrd="0" parTransId="{DECC5F56-DA84-45C1-A579-256F39611F10}" sibTransId="{F70D8DFB-F79D-4EDF-948E-AC2F2A4853DC}"/>
    <dgm:cxn modelId="{BCB87993-B296-4C33-A88D-32471D30DD6B}" srcId="{3DC00BAD-AE27-4761-924C-89AE44137756}" destId="{B11F24B2-815A-4262-952D-F8E5E037923C}" srcOrd="8" destOrd="0" parTransId="{9832CDCD-B170-4A76-8D7F-3A7280AEF525}" sibTransId="{0CB322AB-CCB0-405B-8990-400790A3A24C}"/>
    <dgm:cxn modelId="{1982FDFE-4597-428D-A08D-5A651CAD8518}" type="presOf" srcId="{D37FD21E-A86A-402E-A591-3DC034CDCAD3}" destId="{D62DA88B-671E-4317-8198-1BA025D1DFBE}" srcOrd="0" destOrd="0" presId="urn:microsoft.com/office/officeart/2005/8/layout/vList2"/>
    <dgm:cxn modelId="{02E5DCED-0C7C-4E5D-BF14-2512DF0CAE9D}" type="presOf" srcId="{C206BCAD-2B0E-47D3-B7C0-40F1C8F0EB66}" destId="{84D9149A-4A5A-46DA-B6A5-D508183C3050}" srcOrd="0" destOrd="0" presId="urn:microsoft.com/office/officeart/2005/8/layout/vList2"/>
    <dgm:cxn modelId="{9F3804E9-0E40-44BD-AA42-B20C8F3B1761}" type="presOf" srcId="{72925750-921C-44CD-964A-0F1FAC6A0F15}" destId="{C65169C3-A401-4ACE-9637-2CB53703220B}" srcOrd="0" destOrd="1" presId="urn:microsoft.com/office/officeart/2005/8/layout/vList2"/>
    <dgm:cxn modelId="{37A41CEC-814E-429E-88DF-5CC2A7865136}" srcId="{3DC00BAD-AE27-4761-924C-89AE44137756}" destId="{03ACF71C-18CA-4BD9-B7DC-A50130C31DB8}" srcOrd="2" destOrd="0" parTransId="{2A0BDFC8-26F3-4C48-94BE-A7D67DF3E95D}" sibTransId="{6C44C619-F673-443F-A29D-1E84090D8E5D}"/>
    <dgm:cxn modelId="{3C43C5EE-F8A1-4766-87C1-738AA4F2E3D1}" srcId="{3DC00BAD-AE27-4761-924C-89AE44137756}" destId="{D37FD21E-A86A-402E-A591-3DC034CDCAD3}" srcOrd="10" destOrd="0" parTransId="{E74DE2D1-B417-4001-BA82-CEC068E16C5C}" sibTransId="{93F50276-317B-48A7-9599-1E29FEFFB6EF}"/>
    <dgm:cxn modelId="{E777CFD8-9D04-4BCC-9871-DC8F48645847}" type="presOf" srcId="{5C3F7F32-D54C-4652-8F9E-59A7C5011EEA}" destId="{1E9BC85D-A735-4E55-B85F-DB72465CD54F}" srcOrd="0" destOrd="0" presId="urn:microsoft.com/office/officeart/2005/8/layout/vList2"/>
    <dgm:cxn modelId="{278962C4-252B-44AE-B6FE-89D677414C16}" type="presOf" srcId="{B2BC9EA9-2050-408D-B695-01D783713067}" destId="{43844AA5-70DA-4FEB-99EA-9B808D8123F0}" srcOrd="0" destOrd="1" presId="urn:microsoft.com/office/officeart/2005/8/layout/vList2"/>
    <dgm:cxn modelId="{1ABDB38F-9AB9-4EA1-8B6B-1EEFAA17430D}" srcId="{C206BCAD-2B0E-47D3-B7C0-40F1C8F0EB66}" destId="{3CD48F13-A083-48C9-A0CF-C0602ACAD491}" srcOrd="0" destOrd="0" parTransId="{76457956-1CE0-457B-8ED7-08820A7602F3}" sibTransId="{2A046899-7411-4CB3-AE23-C19498AEB871}"/>
    <dgm:cxn modelId="{716ABE5E-E327-4FBD-947F-211B0B8D2545}" srcId="{B7B79229-EFEE-4526-B974-774D89FC2685}" destId="{5478ECE1-AE1F-4E70-A211-7C071F1092D6}" srcOrd="0" destOrd="0" parTransId="{248958A3-C6D7-4CDE-87F2-2023E19C285D}" sibTransId="{09509420-AC7A-4A10-A3C4-38C96A100967}"/>
    <dgm:cxn modelId="{88E1F565-8694-4E7C-A004-4972A9A9EE4D}" srcId="{3DC00BAD-AE27-4761-924C-89AE44137756}" destId="{08EB67D2-66C5-49B9-A7AB-1F60983DE574}" srcOrd="6" destOrd="0" parTransId="{A9C9A78E-F8BD-4D17-948A-2FFE36CAE806}" sibTransId="{E24887F7-9217-4EB3-9F24-841B36285E07}"/>
    <dgm:cxn modelId="{DD84F480-C669-4D63-AFAB-C1262650EC8A}" type="presOf" srcId="{0099BC7A-5456-4ED1-8918-F0357C844766}" destId="{6A5D9AFC-764E-4895-9035-B290A8CF865E}" srcOrd="0" destOrd="0" presId="urn:microsoft.com/office/officeart/2005/8/layout/vList2"/>
    <dgm:cxn modelId="{C5D1CEAA-D864-4336-B6EE-725D0085FE45}" type="presOf" srcId="{5478ECE1-AE1F-4E70-A211-7C071F1092D6}" destId="{6099B67C-203D-433A-B421-4F57BFBEA831}" srcOrd="0" destOrd="0" presId="urn:microsoft.com/office/officeart/2005/8/layout/vList2"/>
    <dgm:cxn modelId="{3F3C18FF-44C9-4A1E-A0BA-7C8E681AF86E}" srcId="{5C3F7F32-D54C-4652-8F9E-59A7C5011EEA}" destId="{B2BC9EA9-2050-408D-B695-01D783713067}" srcOrd="1" destOrd="0" parTransId="{B883EE7E-0B84-415D-AD86-B74A421A7BF7}" sibTransId="{274FA537-78ED-490C-B5F2-73E185DDE791}"/>
    <dgm:cxn modelId="{4DB462C3-0AC0-41E5-9C41-4C2C698970EB}" srcId="{3DC00BAD-AE27-4761-924C-89AE44137756}" destId="{B7B79229-EFEE-4526-B974-774D89FC2685}" srcOrd="9" destOrd="0" parTransId="{060877E6-6D31-46C7-85F9-F6CA9CBCF959}" sibTransId="{714EB58F-6329-4801-8422-4427C7793E7C}"/>
    <dgm:cxn modelId="{477EB054-37C2-41D9-A287-C1099C3EAF37}" type="presOf" srcId="{70B52BEC-1EEA-475A-A22E-877FB1160D4A}" destId="{3A33E418-445C-45BB-BC63-D4561EED5B9A}" srcOrd="0" destOrd="0" presId="urn:microsoft.com/office/officeart/2005/8/layout/vList2"/>
    <dgm:cxn modelId="{7E213AF9-2E7F-4958-8E43-B5F3F88F383D}" type="presOf" srcId="{3DC00BAD-AE27-4761-924C-89AE44137756}" destId="{8018EEB8-E415-4934-ABE1-BBFCA4D7DED7}" srcOrd="0" destOrd="0" presId="urn:microsoft.com/office/officeart/2005/8/layout/vList2"/>
    <dgm:cxn modelId="{CAB4AF0A-1095-4375-82AA-6B1F67D4C8B2}" type="presOf" srcId="{F787D57D-56D0-4281-B39E-785E41C13CDF}" destId="{6099B67C-203D-433A-B421-4F57BFBEA831}" srcOrd="0" destOrd="1" presId="urn:microsoft.com/office/officeart/2005/8/layout/vList2"/>
    <dgm:cxn modelId="{21186D48-57DA-42B0-B49E-CFAEC8F65362}" type="presOf" srcId="{BA4FB50C-238C-4BE0-9986-15B3EC246071}" destId="{224EEB3F-A724-4715-9688-98A77B68C0D1}" srcOrd="0" destOrd="0" presId="urn:microsoft.com/office/officeart/2005/8/layout/vList2"/>
    <dgm:cxn modelId="{F2C46085-2E66-49C3-AD0C-62C3BE23AF81}" srcId="{03ACF71C-18CA-4BD9-B7DC-A50130C31DB8}" destId="{7FBDCBD4-46EC-42A0-BCFC-8F76077490CC}" srcOrd="0" destOrd="0" parTransId="{D93C8DC1-2F65-4017-AA7E-DCE3F1E0DBD1}" sibTransId="{802B3D64-0DA1-4281-902D-99CD5B373AC5}"/>
    <dgm:cxn modelId="{AFB008C0-8899-4DAB-BE7B-58E6D5469234}" type="presOf" srcId="{B11F24B2-815A-4262-952D-F8E5E037923C}" destId="{667F9A85-EE7F-4213-937A-0FE50993C288}" srcOrd="0" destOrd="0" presId="urn:microsoft.com/office/officeart/2005/8/layout/vList2"/>
    <dgm:cxn modelId="{E43E95AC-040F-450B-863A-4D25AE41A48E}" type="presOf" srcId="{00A68293-04FE-4F7E-A984-4725C51FBF60}" destId="{6C854B5D-745C-4887-91F0-5C5D3FBCE4E7}" srcOrd="0" destOrd="0" presId="urn:microsoft.com/office/officeart/2005/8/layout/vList2"/>
    <dgm:cxn modelId="{01A68680-310E-43ED-9A26-E57D33C69303}" srcId="{3DC00BAD-AE27-4761-924C-89AE44137756}" destId="{5C3F7F32-D54C-4652-8F9E-59A7C5011EEA}" srcOrd="4" destOrd="0" parTransId="{B0DBE5E7-401E-49AB-B8F6-12CD50BBBB91}" sibTransId="{36AE249E-7CBE-40A0-92B2-C0B983F76139}"/>
    <dgm:cxn modelId="{4EFFDC90-19C9-4DA3-A216-0F630B72B007}" type="presOf" srcId="{08EB67D2-66C5-49B9-A7AB-1F60983DE574}" destId="{1556A596-AB88-4F54-9724-DF443C2E5E1D}" srcOrd="0" destOrd="0" presId="urn:microsoft.com/office/officeart/2005/8/layout/vList2"/>
    <dgm:cxn modelId="{253BEFC7-62F2-493B-9651-1D34D3CE1C45}" srcId="{EBF30387-9602-4AD9-921C-425716C807AB}" destId="{2C446267-DE20-474F-B837-3128750CA79B}" srcOrd="0" destOrd="0" parTransId="{A17F67DF-69AD-4ABD-A960-EBCE341091BE}" sibTransId="{C140F4A7-9BA7-4E23-80C6-47335A3C5621}"/>
    <dgm:cxn modelId="{D2D0EBCE-CC3E-4557-A511-CADB235ABEFF}" type="presOf" srcId="{03ACF71C-18CA-4BD9-B7DC-A50130C31DB8}" destId="{3AF21BC7-8732-4B83-86C4-C1AFFF6EF6F0}" srcOrd="0" destOrd="0" presId="urn:microsoft.com/office/officeart/2005/8/layout/vList2"/>
    <dgm:cxn modelId="{F1828971-3F4F-4D00-A51A-744A4F132BF8}" type="presOf" srcId="{7B358DD0-E3A0-4065-8196-29E8B897E0BA}" destId="{43844AA5-70DA-4FEB-99EA-9B808D8123F0}" srcOrd="0" destOrd="0" presId="urn:microsoft.com/office/officeart/2005/8/layout/vList2"/>
    <dgm:cxn modelId="{07A1DB65-B38A-455E-998E-44104860D238}" type="presOf" srcId="{7B1CB5E9-24C9-47EB-A1D3-08D0542DD98C}" destId="{E83C531B-6A12-40BF-86E7-E98FF1746508}" srcOrd="0" destOrd="0" presId="urn:microsoft.com/office/officeart/2005/8/layout/vList2"/>
    <dgm:cxn modelId="{A51E51C1-1272-43BB-A3DA-6291A921F12F}" srcId="{5C3F7F32-D54C-4652-8F9E-59A7C5011EEA}" destId="{7B358DD0-E3A0-4065-8196-29E8B897E0BA}" srcOrd="0" destOrd="0" parTransId="{0F2C2169-9877-46EA-9ED9-A74F561D9C8D}" sibTransId="{A199F641-4964-46D7-A593-FF6B7A058523}"/>
    <dgm:cxn modelId="{23D6D907-EAF1-4E13-8EE0-F640B3572EA0}" srcId="{3DC00BAD-AE27-4761-924C-89AE44137756}" destId="{BA4FB50C-238C-4BE0-9986-15B3EC246071}" srcOrd="0" destOrd="0" parTransId="{3D71EB04-F1F3-4115-AA26-883A57DF6D6E}" sibTransId="{97F3DADF-14A4-489E-866E-2C2CBB834767}"/>
    <dgm:cxn modelId="{DA22C75C-F7D3-47D0-B36E-F9FB5CF84744}" type="presOf" srcId="{7FBDCBD4-46EC-42A0-BCFC-8F76077490CC}" destId="{C65169C3-A401-4ACE-9637-2CB53703220B}" srcOrd="0" destOrd="0" presId="urn:microsoft.com/office/officeart/2005/8/layout/vList2"/>
    <dgm:cxn modelId="{8FCB4D3E-85FB-48A4-BA10-2055AC60B410}" srcId="{03ACF71C-18CA-4BD9-B7DC-A50130C31DB8}" destId="{72925750-921C-44CD-964A-0F1FAC6A0F15}" srcOrd="1" destOrd="0" parTransId="{556D1C7D-8273-4173-8953-22DE8E1A3836}" sibTransId="{F9E29EA5-1D99-4BA0-9B82-F2738794AE23}"/>
    <dgm:cxn modelId="{3DDC728E-FA25-4A64-A4A1-32A2DA18E217}" srcId="{08EB67D2-66C5-49B9-A7AB-1F60983DE574}" destId="{7B1CB5E9-24C9-47EB-A1D3-08D0542DD98C}" srcOrd="0" destOrd="0" parTransId="{BC7D3F96-5641-4A87-8BF9-73D77D2FA96E}" sibTransId="{54EB2CC7-1C35-46FA-9FE0-D249596F8B7D}"/>
    <dgm:cxn modelId="{EA2AA97C-BCB6-4200-9EE2-4D957C666985}" srcId="{3DC00BAD-AE27-4761-924C-89AE44137756}" destId="{0099BC7A-5456-4ED1-8918-F0357C844766}" srcOrd="5" destOrd="0" parTransId="{92DFF06D-8AD6-4DC9-B95E-ED1F674A79F5}" sibTransId="{54B13745-EFA1-4021-AAC7-0F1A52E9622C}"/>
    <dgm:cxn modelId="{C791050D-79E7-400F-B209-9F9EFCBAF951}" type="presOf" srcId="{2E0009D4-35F5-440C-A0BE-AFE74AD1BE35}" destId="{6CBE4A94-F87B-4741-8E15-A19233E350A4}" srcOrd="0" destOrd="1" presId="urn:microsoft.com/office/officeart/2005/8/layout/vList2"/>
    <dgm:cxn modelId="{616FDC3A-0A35-40B3-94EB-66A2AE9EB351}" type="presOf" srcId="{202B043D-4A5D-431F-BA0E-56EF9B39B76C}" destId="{8A97B094-3D5B-4A45-A6E0-B739CA42860D}" srcOrd="0" destOrd="0" presId="urn:microsoft.com/office/officeart/2005/8/layout/vList2"/>
    <dgm:cxn modelId="{6E254161-8D08-446A-9944-4B2409D2B04D}" srcId="{EBF30387-9602-4AD9-921C-425716C807AB}" destId="{2E0009D4-35F5-440C-A0BE-AFE74AD1BE35}" srcOrd="1" destOrd="0" parTransId="{9C088AFF-5D8E-4BAB-922B-4B7285BED926}" sibTransId="{F51289C7-2D10-4A6A-A553-82CE927FE53D}"/>
    <dgm:cxn modelId="{E71E5A6E-5B32-450B-B735-45803F7FB73C}" type="presParOf" srcId="{8018EEB8-E415-4934-ABE1-BBFCA4D7DED7}" destId="{224EEB3F-A724-4715-9688-98A77B68C0D1}" srcOrd="0" destOrd="0" presId="urn:microsoft.com/office/officeart/2005/8/layout/vList2"/>
    <dgm:cxn modelId="{BA28DBBC-BDF5-4D81-B379-299613250D4B}" type="presParOf" srcId="{8018EEB8-E415-4934-ABE1-BBFCA4D7DED7}" destId="{69EE0B6A-C9E2-4AB8-8CA8-C1C082052435}" srcOrd="1" destOrd="0" presId="urn:microsoft.com/office/officeart/2005/8/layout/vList2"/>
    <dgm:cxn modelId="{8E981311-381E-4381-864A-29FF4E96659D}" type="presParOf" srcId="{8018EEB8-E415-4934-ABE1-BBFCA4D7DED7}" destId="{BF2B7D8C-860B-4E45-AE08-95E4BE9D0FF7}" srcOrd="2" destOrd="0" presId="urn:microsoft.com/office/officeart/2005/8/layout/vList2"/>
    <dgm:cxn modelId="{6EEA0735-47EA-4B62-9CB5-7BF37FCD1DF2}" type="presParOf" srcId="{8018EEB8-E415-4934-ABE1-BBFCA4D7DED7}" destId="{8A97B094-3D5B-4A45-A6E0-B739CA42860D}" srcOrd="3" destOrd="0" presId="urn:microsoft.com/office/officeart/2005/8/layout/vList2"/>
    <dgm:cxn modelId="{21723FD7-B73A-44D4-AD84-09E0F7CD84F1}" type="presParOf" srcId="{8018EEB8-E415-4934-ABE1-BBFCA4D7DED7}" destId="{3AF21BC7-8732-4B83-86C4-C1AFFF6EF6F0}" srcOrd="4" destOrd="0" presId="urn:microsoft.com/office/officeart/2005/8/layout/vList2"/>
    <dgm:cxn modelId="{9FACD8C7-C33F-4ED0-B561-98D868279A86}" type="presParOf" srcId="{8018EEB8-E415-4934-ABE1-BBFCA4D7DED7}" destId="{C65169C3-A401-4ACE-9637-2CB53703220B}" srcOrd="5" destOrd="0" presId="urn:microsoft.com/office/officeart/2005/8/layout/vList2"/>
    <dgm:cxn modelId="{F1BBED5D-E7A6-40B4-B441-72A500D60F6E}" type="presParOf" srcId="{8018EEB8-E415-4934-ABE1-BBFCA4D7DED7}" destId="{80203B30-5D3B-484A-A4F0-43614990551B}" srcOrd="6" destOrd="0" presId="urn:microsoft.com/office/officeart/2005/8/layout/vList2"/>
    <dgm:cxn modelId="{51B6AD62-3E22-431C-A4E8-ADBDC56A9928}" type="presParOf" srcId="{8018EEB8-E415-4934-ABE1-BBFCA4D7DED7}" destId="{6CBE4A94-F87B-4741-8E15-A19233E350A4}" srcOrd="7" destOrd="0" presId="urn:microsoft.com/office/officeart/2005/8/layout/vList2"/>
    <dgm:cxn modelId="{12033C0D-D1BD-431C-9AB5-FE7EAA64CC72}" type="presParOf" srcId="{8018EEB8-E415-4934-ABE1-BBFCA4D7DED7}" destId="{1E9BC85D-A735-4E55-B85F-DB72465CD54F}" srcOrd="8" destOrd="0" presId="urn:microsoft.com/office/officeart/2005/8/layout/vList2"/>
    <dgm:cxn modelId="{245911D8-A2A1-480E-A75D-6E915CBADB6B}" type="presParOf" srcId="{8018EEB8-E415-4934-ABE1-BBFCA4D7DED7}" destId="{43844AA5-70DA-4FEB-99EA-9B808D8123F0}" srcOrd="9" destOrd="0" presId="urn:microsoft.com/office/officeart/2005/8/layout/vList2"/>
    <dgm:cxn modelId="{DEB92E59-8504-491C-A903-8E7D79B428CD}" type="presParOf" srcId="{8018EEB8-E415-4934-ABE1-BBFCA4D7DED7}" destId="{6A5D9AFC-764E-4895-9035-B290A8CF865E}" srcOrd="10" destOrd="0" presId="urn:microsoft.com/office/officeart/2005/8/layout/vList2"/>
    <dgm:cxn modelId="{719C9B1C-1F75-4013-9E18-465EBDD9C137}" type="presParOf" srcId="{8018EEB8-E415-4934-ABE1-BBFCA4D7DED7}" destId="{6C854B5D-745C-4887-91F0-5C5D3FBCE4E7}" srcOrd="11" destOrd="0" presId="urn:microsoft.com/office/officeart/2005/8/layout/vList2"/>
    <dgm:cxn modelId="{B3E34D4D-E5E9-4985-AD56-E97FD658A67B}" type="presParOf" srcId="{8018EEB8-E415-4934-ABE1-BBFCA4D7DED7}" destId="{1556A596-AB88-4F54-9724-DF443C2E5E1D}" srcOrd="12" destOrd="0" presId="urn:microsoft.com/office/officeart/2005/8/layout/vList2"/>
    <dgm:cxn modelId="{012F4F25-089F-4DF1-8636-0B009E7C6DBF}" type="presParOf" srcId="{8018EEB8-E415-4934-ABE1-BBFCA4D7DED7}" destId="{E83C531B-6A12-40BF-86E7-E98FF1746508}" srcOrd="13" destOrd="0" presId="urn:microsoft.com/office/officeart/2005/8/layout/vList2"/>
    <dgm:cxn modelId="{980D6961-1382-44CB-ACEE-4E052822FD2C}" type="presParOf" srcId="{8018EEB8-E415-4934-ABE1-BBFCA4D7DED7}" destId="{84D9149A-4A5A-46DA-B6A5-D508183C3050}" srcOrd="14" destOrd="0" presId="urn:microsoft.com/office/officeart/2005/8/layout/vList2"/>
    <dgm:cxn modelId="{27FC26F3-5EF9-4FCC-9EF4-F13631DA1E73}" type="presParOf" srcId="{8018EEB8-E415-4934-ABE1-BBFCA4D7DED7}" destId="{7306C667-BA5A-4FB6-B09E-0BBD2386E2D6}" srcOrd="15" destOrd="0" presId="urn:microsoft.com/office/officeart/2005/8/layout/vList2"/>
    <dgm:cxn modelId="{D1F78A8D-5A91-481D-AE8B-53C1A283B4DE}" type="presParOf" srcId="{8018EEB8-E415-4934-ABE1-BBFCA4D7DED7}" destId="{667F9A85-EE7F-4213-937A-0FE50993C288}" srcOrd="16" destOrd="0" presId="urn:microsoft.com/office/officeart/2005/8/layout/vList2"/>
    <dgm:cxn modelId="{7D8B1C48-1E29-4619-A098-F28876CFC6AC}" type="presParOf" srcId="{8018EEB8-E415-4934-ABE1-BBFCA4D7DED7}" destId="{AA3290C4-6CDF-41FA-A06A-0A39ED4F660F}" srcOrd="17" destOrd="0" presId="urn:microsoft.com/office/officeart/2005/8/layout/vList2"/>
    <dgm:cxn modelId="{07E29904-55DA-4B84-8931-9AC3FC66D2D5}" type="presParOf" srcId="{8018EEB8-E415-4934-ABE1-BBFCA4D7DED7}" destId="{5483A568-0430-48F4-80E6-A51235734F87}" srcOrd="18" destOrd="0" presId="urn:microsoft.com/office/officeart/2005/8/layout/vList2"/>
    <dgm:cxn modelId="{8E2751E1-2111-4E88-8161-70954488B5BD}" type="presParOf" srcId="{8018EEB8-E415-4934-ABE1-BBFCA4D7DED7}" destId="{6099B67C-203D-433A-B421-4F57BFBEA831}" srcOrd="19" destOrd="0" presId="urn:microsoft.com/office/officeart/2005/8/layout/vList2"/>
    <dgm:cxn modelId="{1EB55DC8-77B8-4773-B2AE-31ADBA228A7C}" type="presParOf" srcId="{8018EEB8-E415-4934-ABE1-BBFCA4D7DED7}" destId="{D62DA88B-671E-4317-8198-1BA025D1DFBE}" srcOrd="20" destOrd="0" presId="urn:microsoft.com/office/officeart/2005/8/layout/vList2"/>
    <dgm:cxn modelId="{195A0020-4BEC-41D7-B9FB-417535037370}" type="presParOf" srcId="{8018EEB8-E415-4934-ABE1-BBFCA4D7DED7}" destId="{3A33E418-445C-45BB-BC63-D4561EED5B9A}" srcOrd="2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38F992-6C6C-4B38-9745-FDA2B6144F7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815F766-294C-4CF1-8602-DF38564D3AAB}">
      <dgm:prSet phldrT="[Szöveg]" custT="1"/>
      <dgm:spPr/>
      <dgm:t>
        <a:bodyPr/>
        <a:lstStyle/>
        <a:p>
          <a:r>
            <a:rPr lang="hu-HU" sz="1400" b="1" dirty="0" smtClean="0">
              <a:solidFill>
                <a:srgbClr val="FFFF00"/>
              </a:solidFill>
            </a:rPr>
            <a:t>2017.  április 3-30.</a:t>
          </a:r>
        </a:p>
        <a:p>
          <a:r>
            <a:rPr lang="hu-HU" sz="1300" dirty="0" smtClean="0">
              <a:solidFill>
                <a:schemeClr val="bg1"/>
              </a:solidFill>
            </a:rPr>
            <a:t>Hallgatói jelentkezések a pályázatkezelő felületen</a:t>
          </a:r>
          <a:endParaRPr lang="hu-HU" sz="1300" dirty="0">
            <a:solidFill>
              <a:schemeClr val="bg1"/>
            </a:solidFill>
          </a:endParaRPr>
        </a:p>
      </dgm:t>
    </dgm:pt>
    <dgm:pt modelId="{97FCF385-C2B5-476C-AEC1-2DACEE95373D}" type="parTrans" cxnId="{962DED83-6EA7-4C58-A104-84C719CF5523}">
      <dgm:prSet/>
      <dgm:spPr/>
      <dgm:t>
        <a:bodyPr/>
        <a:lstStyle/>
        <a:p>
          <a:endParaRPr lang="hu-HU"/>
        </a:p>
      </dgm:t>
    </dgm:pt>
    <dgm:pt modelId="{F814B57F-9A6A-4ED4-8EB1-9AC9725A13D0}" type="sibTrans" cxnId="{962DED83-6EA7-4C58-A104-84C719CF5523}">
      <dgm:prSet/>
      <dgm:spPr/>
      <dgm:t>
        <a:bodyPr/>
        <a:lstStyle/>
        <a:p>
          <a:endParaRPr lang="hu-HU"/>
        </a:p>
      </dgm:t>
    </dgm:pt>
    <dgm:pt modelId="{2560FE3A-181E-4066-92AF-CEB64A3E0798}">
      <dgm:prSet phldrT="[Szöveg]" custT="1"/>
      <dgm:spPr/>
      <dgm:t>
        <a:bodyPr/>
        <a:lstStyle/>
        <a:p>
          <a:r>
            <a:rPr lang="hu-HU" sz="1400" b="1" dirty="0" smtClean="0">
              <a:solidFill>
                <a:srgbClr val="FFFF00"/>
              </a:solidFill>
            </a:rPr>
            <a:t>2017. május 22-június 23.</a:t>
          </a:r>
        </a:p>
        <a:p>
          <a:r>
            <a:rPr lang="hu-HU" sz="1300" dirty="0" smtClean="0">
              <a:solidFill>
                <a:schemeClr val="bg1"/>
              </a:solidFill>
            </a:rPr>
            <a:t>felvételi vizsgák</a:t>
          </a:r>
          <a:endParaRPr lang="hu-HU" sz="1300" dirty="0">
            <a:solidFill>
              <a:schemeClr val="bg1"/>
            </a:solidFill>
          </a:endParaRPr>
        </a:p>
      </dgm:t>
    </dgm:pt>
    <dgm:pt modelId="{00734237-7D3F-420D-9C9F-C15BF58D600C}" type="parTrans" cxnId="{ADDB3042-DDC2-4AF0-B358-91CC49B5EDF9}">
      <dgm:prSet/>
      <dgm:spPr/>
      <dgm:t>
        <a:bodyPr/>
        <a:lstStyle/>
        <a:p>
          <a:endParaRPr lang="hu-HU"/>
        </a:p>
      </dgm:t>
    </dgm:pt>
    <dgm:pt modelId="{344CD460-CA5B-4F59-880D-8C08DA53F3C4}" type="sibTrans" cxnId="{ADDB3042-DDC2-4AF0-B358-91CC49B5EDF9}">
      <dgm:prSet/>
      <dgm:spPr/>
      <dgm:t>
        <a:bodyPr/>
        <a:lstStyle/>
        <a:p>
          <a:endParaRPr lang="hu-HU"/>
        </a:p>
      </dgm:t>
    </dgm:pt>
    <dgm:pt modelId="{B37E4FDA-BD48-4563-8982-55CB456B0E22}">
      <dgm:prSet phldrT="[Szöveg]" custT="1"/>
      <dgm:spPr/>
      <dgm:t>
        <a:bodyPr/>
        <a:lstStyle/>
        <a:p>
          <a:r>
            <a:rPr lang="hu-HU" sz="1400" b="1" dirty="0" smtClean="0">
              <a:solidFill>
                <a:srgbClr val="FFFF00"/>
              </a:solidFill>
            </a:rPr>
            <a:t>2017. Július 7.</a:t>
          </a:r>
        </a:p>
        <a:p>
          <a:r>
            <a:rPr lang="hu-HU" sz="1200" dirty="0" smtClean="0"/>
            <a:t>Döntés a 2017/18-es tanévre magyar nyelvű képzésre jelentkező hallgatókról.</a:t>
          </a:r>
          <a:endParaRPr lang="hu-HU" sz="1200" dirty="0"/>
        </a:p>
      </dgm:t>
    </dgm:pt>
    <dgm:pt modelId="{1FB6D1C2-C7AC-4ABF-9A8A-ACFC827B3555}" type="parTrans" cxnId="{8DB43570-51BF-4282-831A-BA6B084AC08F}">
      <dgm:prSet/>
      <dgm:spPr/>
      <dgm:t>
        <a:bodyPr/>
        <a:lstStyle/>
        <a:p>
          <a:endParaRPr lang="hu-HU"/>
        </a:p>
      </dgm:t>
    </dgm:pt>
    <dgm:pt modelId="{C82EF7F5-98A1-4447-B2EC-005A2579C024}" type="sibTrans" cxnId="{8DB43570-51BF-4282-831A-BA6B084AC08F}">
      <dgm:prSet/>
      <dgm:spPr/>
      <dgm:t>
        <a:bodyPr/>
        <a:lstStyle/>
        <a:p>
          <a:endParaRPr lang="hu-HU"/>
        </a:p>
      </dgm:t>
    </dgm:pt>
    <dgm:pt modelId="{80E17352-413A-41C8-9EAA-834CDFBABA9C}">
      <dgm:prSet custT="1"/>
      <dgm:spPr/>
      <dgm:t>
        <a:bodyPr/>
        <a:lstStyle/>
        <a:p>
          <a:r>
            <a:rPr lang="hu-HU" sz="1400" b="1" dirty="0" smtClean="0">
              <a:solidFill>
                <a:srgbClr val="FFFF00"/>
              </a:solidFill>
            </a:rPr>
            <a:t>2017. június 30.</a:t>
          </a:r>
        </a:p>
        <a:p>
          <a:r>
            <a:rPr lang="hu-HU" sz="1300" dirty="0" smtClean="0"/>
            <a:t>Intézmények megküldik a felvételi eredményeket a TKA részére</a:t>
          </a:r>
          <a:endParaRPr lang="hu-HU" sz="1300" dirty="0" smtClean="0">
            <a:solidFill>
              <a:schemeClr val="bg1"/>
            </a:solidFill>
          </a:endParaRPr>
        </a:p>
      </dgm:t>
    </dgm:pt>
    <dgm:pt modelId="{FFEF64F6-9D4A-4DB3-BB86-856361100C5F}" type="parTrans" cxnId="{937E7364-3DAD-4D35-B54C-D08F51590C06}">
      <dgm:prSet/>
      <dgm:spPr/>
      <dgm:t>
        <a:bodyPr/>
        <a:lstStyle/>
        <a:p>
          <a:endParaRPr lang="hu-HU"/>
        </a:p>
      </dgm:t>
    </dgm:pt>
    <dgm:pt modelId="{52F98C38-4791-4ECA-ACFD-E92B8E0CDC1E}" type="sibTrans" cxnId="{937E7364-3DAD-4D35-B54C-D08F51590C06}">
      <dgm:prSet/>
      <dgm:spPr/>
      <dgm:t>
        <a:bodyPr/>
        <a:lstStyle/>
        <a:p>
          <a:endParaRPr lang="hu-HU"/>
        </a:p>
      </dgm:t>
    </dgm:pt>
    <dgm:pt modelId="{C660F18C-872B-43E2-9139-9417FF35B325}">
      <dgm:prSet custT="1"/>
      <dgm:spPr/>
      <dgm:t>
        <a:bodyPr/>
        <a:lstStyle/>
        <a:p>
          <a:r>
            <a:rPr lang="hu-HU" sz="1300" b="1" dirty="0" smtClean="0">
              <a:solidFill>
                <a:srgbClr val="FFFF00"/>
              </a:solidFill>
            </a:rPr>
            <a:t>2017. május 12.</a:t>
          </a:r>
        </a:p>
        <a:p>
          <a:r>
            <a:rPr lang="hu-HU" sz="1300" dirty="0" smtClean="0">
              <a:solidFill>
                <a:schemeClr val="bg1"/>
              </a:solidFill>
            </a:rPr>
            <a:t>TKA továbbítja  a jelentkezők anyagait az intézményeknek</a:t>
          </a:r>
        </a:p>
      </dgm:t>
    </dgm:pt>
    <dgm:pt modelId="{EAE071D9-6A40-48A6-9D10-8577CD5CCC6C}" type="parTrans" cxnId="{6E51E05A-7C83-44F6-BDA8-DE47EB2DD36D}">
      <dgm:prSet/>
      <dgm:spPr/>
      <dgm:t>
        <a:bodyPr/>
        <a:lstStyle/>
        <a:p>
          <a:endParaRPr lang="hu-HU"/>
        </a:p>
      </dgm:t>
    </dgm:pt>
    <dgm:pt modelId="{BB186F53-178B-43B5-B8C0-63F2A2637C0A}" type="sibTrans" cxnId="{6E51E05A-7C83-44F6-BDA8-DE47EB2DD36D}">
      <dgm:prSet/>
      <dgm:spPr/>
      <dgm:t>
        <a:bodyPr/>
        <a:lstStyle/>
        <a:p>
          <a:endParaRPr lang="hu-HU"/>
        </a:p>
      </dgm:t>
    </dgm:pt>
    <dgm:pt modelId="{246582CF-3BC4-4DEB-BB4D-D01E67881DF2}" type="pres">
      <dgm:prSet presAssocID="{C338F992-6C6C-4B38-9745-FDA2B6144F7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281D14A-CCEE-40C1-91A4-88F54AB8A1B4}" type="pres">
      <dgm:prSet presAssocID="{C338F992-6C6C-4B38-9745-FDA2B6144F7E}" presName="arrow" presStyleLbl="bgShp" presStyleIdx="0" presStyleCnt="1"/>
      <dgm:spPr/>
    </dgm:pt>
    <dgm:pt modelId="{BBD370FA-07D3-478D-BE11-BDBDC16F1224}" type="pres">
      <dgm:prSet presAssocID="{C338F992-6C6C-4B38-9745-FDA2B6144F7E}" presName="linearProcess" presStyleCnt="0"/>
      <dgm:spPr/>
    </dgm:pt>
    <dgm:pt modelId="{3B824F71-A3FA-47AF-9179-115762AA375D}" type="pres">
      <dgm:prSet presAssocID="{A815F766-294C-4CF1-8602-DF38564D3AAB}" presName="textNode" presStyleLbl="node1" presStyleIdx="0" presStyleCnt="5" custScaleX="119120" custLinFactNeighborX="2509" custLinFactNeighborY="518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036C4FC-7FBC-4A31-A53D-67E3DBF287DB}" type="pres">
      <dgm:prSet presAssocID="{F814B57F-9A6A-4ED4-8EB1-9AC9725A13D0}" presName="sibTrans" presStyleCnt="0"/>
      <dgm:spPr/>
    </dgm:pt>
    <dgm:pt modelId="{CAEDA012-7745-4DC1-9BC3-CE55F33A41D3}" type="pres">
      <dgm:prSet presAssocID="{2560FE3A-181E-4066-92AF-CEB64A3E0798}" presName="textNode" presStyleLbl="node1" presStyleIdx="1" presStyleCnt="5" custScaleX="105600" custLinFactX="92689" custLinFactNeighborX="100000" custLinFactNeighborY="508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9D1459D-A72D-451C-8034-B7B86EAC68DC}" type="pres">
      <dgm:prSet presAssocID="{344CD460-CA5B-4F59-880D-8C08DA53F3C4}" presName="sibTrans" presStyleCnt="0"/>
      <dgm:spPr/>
    </dgm:pt>
    <dgm:pt modelId="{704B1E04-ACBD-47E9-B208-57289908A71F}" type="pres">
      <dgm:prSet presAssocID="{80E17352-413A-41C8-9EAA-834CDFBABA9C}" presName="textNode" presStyleLbl="node1" presStyleIdx="2" presStyleCnt="5" custScaleX="107562" custLinFactX="88152" custLinFactNeighborX="100000" custLinFactNeighborY="508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03D4BFA-639C-492E-A163-957BB9114814}" type="pres">
      <dgm:prSet presAssocID="{52F98C38-4791-4ECA-ACFD-E92B8E0CDC1E}" presName="sibTrans" presStyleCnt="0"/>
      <dgm:spPr/>
    </dgm:pt>
    <dgm:pt modelId="{B9677824-D0A8-4A9E-B1FA-644BE150DCCF}" type="pres">
      <dgm:prSet presAssocID="{B37E4FDA-BD48-4563-8982-55CB456B0E22}" presName="textNode" presStyleLbl="node1" presStyleIdx="3" presStyleCnt="5" custLinFactX="86559" custLinFactNeighborX="100000" custLinFactNeighborY="508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8AAEE27-95B7-4CA1-B04F-8EB7B5928B31}" type="pres">
      <dgm:prSet presAssocID="{C82EF7F5-98A1-4447-B2EC-005A2579C024}" presName="sibTrans" presStyleCnt="0"/>
      <dgm:spPr/>
    </dgm:pt>
    <dgm:pt modelId="{3691287A-6900-426F-8798-FA459B8598F1}" type="pres">
      <dgm:prSet presAssocID="{C660F18C-872B-43E2-9139-9417FF35B325}" presName="textNode" presStyleLbl="node1" presStyleIdx="4" presStyleCnt="5" custScaleX="98763" custLinFactX="-300000" custLinFactNeighborX="-399785" custLinFactNeighborY="508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35EF6C0-A534-464A-9A2A-188BF21CD9FD}" type="presOf" srcId="{C660F18C-872B-43E2-9139-9417FF35B325}" destId="{3691287A-6900-426F-8798-FA459B8598F1}" srcOrd="0" destOrd="0" presId="urn:microsoft.com/office/officeart/2005/8/layout/hProcess9"/>
    <dgm:cxn modelId="{3BF51136-4F44-4E15-853C-5A82B8716FBD}" type="presOf" srcId="{C338F992-6C6C-4B38-9745-FDA2B6144F7E}" destId="{246582CF-3BC4-4DEB-BB4D-D01E67881DF2}" srcOrd="0" destOrd="0" presId="urn:microsoft.com/office/officeart/2005/8/layout/hProcess9"/>
    <dgm:cxn modelId="{962DED83-6EA7-4C58-A104-84C719CF5523}" srcId="{C338F992-6C6C-4B38-9745-FDA2B6144F7E}" destId="{A815F766-294C-4CF1-8602-DF38564D3AAB}" srcOrd="0" destOrd="0" parTransId="{97FCF385-C2B5-476C-AEC1-2DACEE95373D}" sibTransId="{F814B57F-9A6A-4ED4-8EB1-9AC9725A13D0}"/>
    <dgm:cxn modelId="{937E7364-3DAD-4D35-B54C-D08F51590C06}" srcId="{C338F992-6C6C-4B38-9745-FDA2B6144F7E}" destId="{80E17352-413A-41C8-9EAA-834CDFBABA9C}" srcOrd="2" destOrd="0" parTransId="{FFEF64F6-9D4A-4DB3-BB86-856361100C5F}" sibTransId="{52F98C38-4791-4ECA-ACFD-E92B8E0CDC1E}"/>
    <dgm:cxn modelId="{BB3D79DE-AB9D-4E9C-BEBE-9BE836845A65}" type="presOf" srcId="{2560FE3A-181E-4066-92AF-CEB64A3E0798}" destId="{CAEDA012-7745-4DC1-9BC3-CE55F33A41D3}" srcOrd="0" destOrd="0" presId="urn:microsoft.com/office/officeart/2005/8/layout/hProcess9"/>
    <dgm:cxn modelId="{3F5814FD-1C0E-4C91-8994-67D44E98D862}" type="presOf" srcId="{80E17352-413A-41C8-9EAA-834CDFBABA9C}" destId="{704B1E04-ACBD-47E9-B208-57289908A71F}" srcOrd="0" destOrd="0" presId="urn:microsoft.com/office/officeart/2005/8/layout/hProcess9"/>
    <dgm:cxn modelId="{ADDB3042-DDC2-4AF0-B358-91CC49B5EDF9}" srcId="{C338F992-6C6C-4B38-9745-FDA2B6144F7E}" destId="{2560FE3A-181E-4066-92AF-CEB64A3E0798}" srcOrd="1" destOrd="0" parTransId="{00734237-7D3F-420D-9C9F-C15BF58D600C}" sibTransId="{344CD460-CA5B-4F59-880D-8C08DA53F3C4}"/>
    <dgm:cxn modelId="{8DB43570-51BF-4282-831A-BA6B084AC08F}" srcId="{C338F992-6C6C-4B38-9745-FDA2B6144F7E}" destId="{B37E4FDA-BD48-4563-8982-55CB456B0E22}" srcOrd="3" destOrd="0" parTransId="{1FB6D1C2-C7AC-4ABF-9A8A-ACFC827B3555}" sibTransId="{C82EF7F5-98A1-4447-B2EC-005A2579C024}"/>
    <dgm:cxn modelId="{6E51E05A-7C83-44F6-BDA8-DE47EB2DD36D}" srcId="{C338F992-6C6C-4B38-9745-FDA2B6144F7E}" destId="{C660F18C-872B-43E2-9139-9417FF35B325}" srcOrd="4" destOrd="0" parTransId="{EAE071D9-6A40-48A6-9D10-8577CD5CCC6C}" sibTransId="{BB186F53-178B-43B5-B8C0-63F2A2637C0A}"/>
    <dgm:cxn modelId="{B1806947-C60E-4CBB-8646-D58A89B946E3}" type="presOf" srcId="{A815F766-294C-4CF1-8602-DF38564D3AAB}" destId="{3B824F71-A3FA-47AF-9179-115762AA375D}" srcOrd="0" destOrd="0" presId="urn:microsoft.com/office/officeart/2005/8/layout/hProcess9"/>
    <dgm:cxn modelId="{590C8AA5-5D7B-48CD-96BA-4D2799199585}" type="presOf" srcId="{B37E4FDA-BD48-4563-8982-55CB456B0E22}" destId="{B9677824-D0A8-4A9E-B1FA-644BE150DCCF}" srcOrd="0" destOrd="0" presId="urn:microsoft.com/office/officeart/2005/8/layout/hProcess9"/>
    <dgm:cxn modelId="{BE8BFBDC-6098-4FCB-9B14-511D81EBCCC0}" type="presParOf" srcId="{246582CF-3BC4-4DEB-BB4D-D01E67881DF2}" destId="{1281D14A-CCEE-40C1-91A4-88F54AB8A1B4}" srcOrd="0" destOrd="0" presId="urn:microsoft.com/office/officeart/2005/8/layout/hProcess9"/>
    <dgm:cxn modelId="{98E813F6-819B-4FDD-8C6C-80E05C7B34F8}" type="presParOf" srcId="{246582CF-3BC4-4DEB-BB4D-D01E67881DF2}" destId="{BBD370FA-07D3-478D-BE11-BDBDC16F1224}" srcOrd="1" destOrd="0" presId="urn:microsoft.com/office/officeart/2005/8/layout/hProcess9"/>
    <dgm:cxn modelId="{97526D2F-9467-4EE8-8BA9-A5B8A1CF72D5}" type="presParOf" srcId="{BBD370FA-07D3-478D-BE11-BDBDC16F1224}" destId="{3B824F71-A3FA-47AF-9179-115762AA375D}" srcOrd="0" destOrd="0" presId="urn:microsoft.com/office/officeart/2005/8/layout/hProcess9"/>
    <dgm:cxn modelId="{F0CD1992-0B92-4C7B-94B0-AB58B9E0B7D5}" type="presParOf" srcId="{BBD370FA-07D3-478D-BE11-BDBDC16F1224}" destId="{6036C4FC-7FBC-4A31-A53D-67E3DBF287DB}" srcOrd="1" destOrd="0" presId="urn:microsoft.com/office/officeart/2005/8/layout/hProcess9"/>
    <dgm:cxn modelId="{F064159B-91F5-44C0-AD4F-D8B05D2FD0AD}" type="presParOf" srcId="{BBD370FA-07D3-478D-BE11-BDBDC16F1224}" destId="{CAEDA012-7745-4DC1-9BC3-CE55F33A41D3}" srcOrd="2" destOrd="0" presId="urn:microsoft.com/office/officeart/2005/8/layout/hProcess9"/>
    <dgm:cxn modelId="{2873D4DD-82D9-47FA-82B3-190717FF850F}" type="presParOf" srcId="{BBD370FA-07D3-478D-BE11-BDBDC16F1224}" destId="{B9D1459D-A72D-451C-8034-B7B86EAC68DC}" srcOrd="3" destOrd="0" presId="urn:microsoft.com/office/officeart/2005/8/layout/hProcess9"/>
    <dgm:cxn modelId="{1F5189B9-78DB-4AD5-919A-0204F6BAC576}" type="presParOf" srcId="{BBD370FA-07D3-478D-BE11-BDBDC16F1224}" destId="{704B1E04-ACBD-47E9-B208-57289908A71F}" srcOrd="4" destOrd="0" presId="urn:microsoft.com/office/officeart/2005/8/layout/hProcess9"/>
    <dgm:cxn modelId="{0C7F65D0-E41F-4F3E-B63A-82629C8E6EFD}" type="presParOf" srcId="{BBD370FA-07D3-478D-BE11-BDBDC16F1224}" destId="{B03D4BFA-639C-492E-A163-957BB9114814}" srcOrd="5" destOrd="0" presId="urn:microsoft.com/office/officeart/2005/8/layout/hProcess9"/>
    <dgm:cxn modelId="{5086E275-7726-431C-979A-24F8AD4F0CA2}" type="presParOf" srcId="{BBD370FA-07D3-478D-BE11-BDBDC16F1224}" destId="{B9677824-D0A8-4A9E-B1FA-644BE150DCCF}" srcOrd="6" destOrd="0" presId="urn:microsoft.com/office/officeart/2005/8/layout/hProcess9"/>
    <dgm:cxn modelId="{38AA1786-0C38-40C2-880B-DA4C89F8CEDB}" type="presParOf" srcId="{BBD370FA-07D3-478D-BE11-BDBDC16F1224}" destId="{58AAEE27-95B7-4CA1-B04F-8EB7B5928B31}" srcOrd="7" destOrd="0" presId="urn:microsoft.com/office/officeart/2005/8/layout/hProcess9"/>
    <dgm:cxn modelId="{C334D121-F45D-4A4E-9C66-81C941EBE8CF}" type="presParOf" srcId="{BBD370FA-07D3-478D-BE11-BDBDC16F1224}" destId="{3691287A-6900-426F-8798-FA459B8598F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EEB3F-A724-4715-9688-98A77B68C0D1}">
      <dsp:nvSpPr>
        <dsp:cNvPr id="0" name=""/>
        <dsp:cNvSpPr/>
      </dsp:nvSpPr>
      <dsp:spPr>
        <a:xfrm>
          <a:off x="0" y="4026"/>
          <a:ext cx="9231707" cy="3409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Jelentkezés: 03.05.; 03.31</a:t>
          </a:r>
          <a:r>
            <a:rPr lang="hu-HU" sz="1600" kern="1200" dirty="0" smtClean="0"/>
            <a:t>.: </a:t>
          </a:r>
          <a:r>
            <a:rPr lang="hu-HU" sz="1400" kern="1200" dirty="0" smtClean="0"/>
            <a:t>Angola, Bosznia és Hercegovina, Kambodzsa, Kolumbia, </a:t>
          </a:r>
          <a:r>
            <a:rPr lang="hu-HU" sz="1400" kern="1200" dirty="0" smtClean="0"/>
            <a:t>Macedónia; Nigéria aláírás +2hét</a:t>
          </a:r>
          <a:endParaRPr lang="hu-HU" sz="1400" b="1" kern="1200" dirty="0"/>
        </a:p>
      </dsp:txBody>
      <dsp:txXfrm>
        <a:off x="16643" y="20669"/>
        <a:ext cx="9198421" cy="307654"/>
      </dsp:txXfrm>
    </dsp:sp>
    <dsp:sp modelId="{BF2B7D8C-860B-4E45-AE08-95E4BE9D0FF7}">
      <dsp:nvSpPr>
        <dsp:cNvPr id="0" name=""/>
        <dsp:cNvSpPr/>
      </dsp:nvSpPr>
      <dsp:spPr>
        <a:xfrm>
          <a:off x="0" y="314244"/>
          <a:ext cx="9231707" cy="3409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Jelölés: 04.07</a:t>
          </a:r>
          <a:r>
            <a:rPr lang="hu-HU" sz="1600" kern="1200" dirty="0" smtClean="0"/>
            <a:t>-től </a:t>
          </a:r>
          <a:r>
            <a:rPr lang="hu-HU" sz="1400" kern="1200" dirty="0" smtClean="0"/>
            <a:t>(már márciusban is érkeznek jelölések, Brazil jelölés már a rendszerben)</a:t>
          </a:r>
          <a:endParaRPr lang="hu-HU" sz="1400" b="1" kern="1200" dirty="0"/>
        </a:p>
      </dsp:txBody>
      <dsp:txXfrm>
        <a:off x="16643" y="330887"/>
        <a:ext cx="9198421" cy="307654"/>
      </dsp:txXfrm>
    </dsp:sp>
    <dsp:sp modelId="{8A97B094-3D5B-4A45-A6E0-B739CA42860D}">
      <dsp:nvSpPr>
        <dsp:cNvPr id="0" name=""/>
        <dsp:cNvSpPr/>
      </dsp:nvSpPr>
      <dsp:spPr>
        <a:xfrm>
          <a:off x="0" y="698551"/>
          <a:ext cx="9231707" cy="72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107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hu-HU" sz="400" kern="1200" dirty="0"/>
        </a:p>
      </dsp:txBody>
      <dsp:txXfrm>
        <a:off x="0" y="698551"/>
        <a:ext cx="9231707" cy="72702"/>
      </dsp:txXfrm>
    </dsp:sp>
    <dsp:sp modelId="{3AF21BC7-8732-4B83-86C4-C1AFFF6EF6F0}">
      <dsp:nvSpPr>
        <dsp:cNvPr id="0" name=""/>
        <dsp:cNvSpPr/>
      </dsp:nvSpPr>
      <dsp:spPr>
        <a:xfrm>
          <a:off x="0" y="654699"/>
          <a:ext cx="9231707" cy="3409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Kapcsolatfelvétel: A jelöléstől +1 hétig</a:t>
          </a:r>
          <a:endParaRPr lang="hu-HU" sz="1600" b="1" kern="1200" dirty="0"/>
        </a:p>
      </dsp:txBody>
      <dsp:txXfrm>
        <a:off x="16643" y="671342"/>
        <a:ext cx="9198421" cy="307654"/>
      </dsp:txXfrm>
    </dsp:sp>
    <dsp:sp modelId="{C65169C3-A401-4ACE-9637-2CB53703220B}">
      <dsp:nvSpPr>
        <dsp:cNvPr id="0" name=""/>
        <dsp:cNvSpPr/>
      </dsp:nvSpPr>
      <dsp:spPr>
        <a:xfrm>
          <a:off x="0" y="994272"/>
          <a:ext cx="9231707" cy="654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107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200" kern="1200" dirty="0" smtClean="0"/>
            <a:t>Kapcsolatfelvétel; pályázó tájékoztatása a felvételi módjáról (dokumentum alapú, online, személyes) a pályázó további teendőiről. A jelölés megérkezésekor mihamarabb vegyék fel a kapcsolatot.</a:t>
          </a: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200" kern="1200" dirty="0" smtClean="0">
              <a:solidFill>
                <a:srgbClr val="FF0000"/>
              </a:solidFill>
            </a:rPr>
            <a:t>Az előző évhez hasonlóan, az el nem érhető jelentkezők pályázati számát és országát kérjük, azonnal(!) küldjék meg a TKA számára, hogy a partnerszervezetet mihamarabb tájékoztathassuk!</a:t>
          </a:r>
          <a:endParaRPr lang="hu-HU" sz="1200" kern="1200" dirty="0">
            <a:solidFill>
              <a:srgbClr val="FF0000"/>
            </a:solidFill>
          </a:endParaRPr>
        </a:p>
      </dsp:txBody>
      <dsp:txXfrm>
        <a:off x="0" y="994272"/>
        <a:ext cx="9231707" cy="654321"/>
      </dsp:txXfrm>
    </dsp:sp>
    <dsp:sp modelId="{80203B30-5D3B-484A-A4F0-43614990551B}">
      <dsp:nvSpPr>
        <dsp:cNvPr id="0" name=""/>
        <dsp:cNvSpPr/>
      </dsp:nvSpPr>
      <dsp:spPr>
        <a:xfrm>
          <a:off x="0" y="1753924"/>
          <a:ext cx="9231707" cy="3409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Formai bírálat; Felvételi: Kapcsolatfelvételtől </a:t>
          </a:r>
          <a:r>
            <a:rPr lang="hu-HU" sz="1600" kern="1200" dirty="0" smtClean="0"/>
            <a:t>a felvételi időszak végéig (06.01.)</a:t>
          </a:r>
          <a:endParaRPr lang="hu-HU" sz="1600" b="1" kern="1200" dirty="0"/>
        </a:p>
      </dsp:txBody>
      <dsp:txXfrm>
        <a:off x="16643" y="1770567"/>
        <a:ext cx="9198421" cy="307654"/>
      </dsp:txXfrm>
    </dsp:sp>
    <dsp:sp modelId="{6CBE4A94-F87B-4741-8E15-A19233E350A4}">
      <dsp:nvSpPr>
        <dsp:cNvPr id="0" name=""/>
        <dsp:cNvSpPr/>
      </dsp:nvSpPr>
      <dsp:spPr>
        <a:xfrm>
          <a:off x="0" y="2118383"/>
          <a:ext cx="9231707" cy="50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107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200" kern="1200" dirty="0" smtClean="0"/>
            <a:t>A pályázati felhívás formai kritériumainak ellenőrzése; Felvételi szervezése.</a:t>
          </a:r>
          <a:endParaRPr lang="hu-H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200" kern="1200" dirty="0" smtClean="0"/>
            <a:t>A felvételi megszervezése </a:t>
          </a:r>
          <a:r>
            <a:rPr lang="hu-HU" sz="1200" kern="1200" dirty="0" smtClean="0"/>
            <a:t>a formai bírálat és </a:t>
          </a:r>
          <a:r>
            <a:rPr lang="hu-HU" sz="1200" kern="1200" dirty="0" smtClean="0"/>
            <a:t>a felvételi eredmény rögzítése a </a:t>
          </a:r>
          <a:r>
            <a:rPr lang="hu-HU" sz="1200" kern="1200" dirty="0" err="1" smtClean="0"/>
            <a:t>Chronos</a:t>
          </a:r>
          <a:r>
            <a:rPr lang="hu-HU" sz="1200" kern="1200" dirty="0" smtClean="0"/>
            <a:t> rendszerben. </a:t>
          </a:r>
          <a:r>
            <a:rPr lang="hu-HU" sz="1200" kern="1200" dirty="0" smtClean="0">
              <a:solidFill>
                <a:srgbClr val="FF0000"/>
              </a:solidFill>
            </a:rPr>
            <a:t>A felvételi eredményéről (pont, százalék) a </a:t>
          </a:r>
          <a:r>
            <a:rPr lang="hu-HU" sz="1200" kern="1200" dirty="0" err="1" smtClean="0">
              <a:solidFill>
                <a:srgbClr val="FF0000"/>
              </a:solidFill>
            </a:rPr>
            <a:t>FOI-nak</a:t>
          </a:r>
          <a:r>
            <a:rPr lang="hu-HU" sz="1200" kern="1200" dirty="0" smtClean="0">
              <a:solidFill>
                <a:srgbClr val="FF0000"/>
              </a:solidFill>
            </a:rPr>
            <a:t> kötelessége tájékoztatni a pályázót. Az ösztöndíjas </a:t>
          </a:r>
          <a:r>
            <a:rPr lang="hu-HU" sz="1200" kern="1200" dirty="0" err="1" smtClean="0">
              <a:solidFill>
                <a:srgbClr val="FF0000"/>
              </a:solidFill>
            </a:rPr>
            <a:t>statusaról</a:t>
          </a:r>
          <a:r>
            <a:rPr lang="hu-HU" sz="1200" kern="1200" dirty="0" smtClean="0">
              <a:solidFill>
                <a:srgbClr val="FF0000"/>
              </a:solidFill>
            </a:rPr>
            <a:t> azonban csak a felvételi határozatban szabad szerepeltetni. </a:t>
          </a:r>
          <a:endParaRPr lang="hu-HU" sz="1200" kern="1200" dirty="0">
            <a:solidFill>
              <a:srgbClr val="FF0000"/>
            </a:solidFill>
          </a:endParaRPr>
        </a:p>
      </dsp:txBody>
      <dsp:txXfrm>
        <a:off x="0" y="2118383"/>
        <a:ext cx="9231707" cy="508916"/>
      </dsp:txXfrm>
    </dsp:sp>
    <dsp:sp modelId="{1E9BC85D-A735-4E55-B85F-DB72465CD54F}">
      <dsp:nvSpPr>
        <dsp:cNvPr id="0" name=""/>
        <dsp:cNvSpPr/>
      </dsp:nvSpPr>
      <dsp:spPr>
        <a:xfrm>
          <a:off x="0" y="2703386"/>
          <a:ext cx="9231707" cy="3409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FOI Kvóta módosítása (min/</a:t>
          </a:r>
          <a:r>
            <a:rPr lang="hu-HU" sz="1600" b="1" kern="1200" dirty="0" err="1" smtClean="0"/>
            <a:t>max</a:t>
          </a:r>
          <a:r>
            <a:rPr lang="hu-HU" sz="1600" b="1" kern="1200" dirty="0" smtClean="0"/>
            <a:t> </a:t>
          </a:r>
          <a:r>
            <a:rPr lang="hu-HU" sz="1600" b="1" kern="1200" dirty="0" err="1" smtClean="0"/>
            <a:t>létzsámok</a:t>
          </a:r>
          <a:r>
            <a:rPr lang="hu-HU" sz="1600" b="1" kern="1200" dirty="0" smtClean="0"/>
            <a:t>): </a:t>
          </a:r>
          <a:r>
            <a:rPr lang="hu-HU" sz="1600" kern="1200" dirty="0" smtClean="0"/>
            <a:t>06.01.-ig</a:t>
          </a:r>
          <a:endParaRPr lang="hu-HU" sz="1600" b="1" kern="1200" dirty="0"/>
        </a:p>
      </dsp:txBody>
      <dsp:txXfrm>
        <a:off x="16643" y="2720029"/>
        <a:ext cx="9198421" cy="307654"/>
      </dsp:txXfrm>
    </dsp:sp>
    <dsp:sp modelId="{43844AA5-70DA-4FEB-99EA-9B808D8123F0}">
      <dsp:nvSpPr>
        <dsp:cNvPr id="0" name=""/>
        <dsp:cNvSpPr/>
      </dsp:nvSpPr>
      <dsp:spPr>
        <a:xfrm>
          <a:off x="0" y="2779144"/>
          <a:ext cx="9231707" cy="390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107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hu-HU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200" kern="1200" dirty="0" smtClean="0"/>
            <a:t>várjuk a </a:t>
          </a:r>
          <a:r>
            <a:rPr lang="hu-HU" sz="1200" kern="1200" dirty="0" err="1" smtClean="0"/>
            <a:t>FOI-k</a:t>
          </a:r>
          <a:r>
            <a:rPr lang="hu-HU" sz="1200" kern="1200" dirty="0" smtClean="0"/>
            <a:t> visszajelzését a </a:t>
          </a:r>
          <a:r>
            <a:rPr lang="hu-HU" sz="1200" kern="1200" dirty="0" smtClean="0"/>
            <a:t> képzések SH kvótamódosítással </a:t>
          </a:r>
          <a:r>
            <a:rPr lang="hu-HU" sz="1200" kern="1200" dirty="0" smtClean="0"/>
            <a:t>kapcsolatban</a:t>
          </a:r>
          <a:endParaRPr lang="hu-HU" sz="1200" kern="1200" dirty="0"/>
        </a:p>
      </dsp:txBody>
      <dsp:txXfrm>
        <a:off x="0" y="2779144"/>
        <a:ext cx="9231707" cy="390775"/>
      </dsp:txXfrm>
    </dsp:sp>
    <dsp:sp modelId="{6A5D9AFC-764E-4895-9035-B290A8CF865E}">
      <dsp:nvSpPr>
        <dsp:cNvPr id="0" name=""/>
        <dsp:cNvSpPr/>
      </dsp:nvSpPr>
      <dsp:spPr>
        <a:xfrm>
          <a:off x="0" y="3235197"/>
          <a:ext cx="9231707" cy="3409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TKA Döntés</a:t>
          </a:r>
          <a:endParaRPr lang="hu-HU" sz="1600" b="1" kern="1200" dirty="0"/>
        </a:p>
      </dsp:txBody>
      <dsp:txXfrm>
        <a:off x="16643" y="3251840"/>
        <a:ext cx="9198421" cy="307654"/>
      </dsp:txXfrm>
    </dsp:sp>
    <dsp:sp modelId="{6C854B5D-745C-4887-91F0-5C5D3FBCE4E7}">
      <dsp:nvSpPr>
        <dsp:cNvPr id="0" name=""/>
        <dsp:cNvSpPr/>
      </dsp:nvSpPr>
      <dsp:spPr>
        <a:xfrm>
          <a:off x="0" y="3564946"/>
          <a:ext cx="9231707" cy="354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107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200" kern="1200" dirty="0" smtClean="0"/>
            <a:t>06.14-i kuratóriumi ülés dönt (06.06. végleges előterjesztés)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200" kern="1200" dirty="0" smtClean="0"/>
            <a:t>07.12. második utolsó kuratóriumi időpont (07.05. végleges előterjesztés)</a:t>
          </a:r>
          <a:endParaRPr lang="hu-HU" sz="1200" kern="1200" dirty="0"/>
        </a:p>
      </dsp:txBody>
      <dsp:txXfrm>
        <a:off x="0" y="3564946"/>
        <a:ext cx="9231707" cy="354424"/>
      </dsp:txXfrm>
    </dsp:sp>
    <dsp:sp modelId="{1556A596-AB88-4F54-9724-DF443C2E5E1D}">
      <dsp:nvSpPr>
        <dsp:cNvPr id="0" name=""/>
        <dsp:cNvSpPr/>
      </dsp:nvSpPr>
      <dsp:spPr>
        <a:xfrm>
          <a:off x="0" y="3957880"/>
          <a:ext cx="9231707" cy="3409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Ösztöndíj elfogadása (pályázói lépés)</a:t>
          </a:r>
          <a:endParaRPr lang="hu-HU" sz="1600" b="1" kern="1200" dirty="0"/>
        </a:p>
      </dsp:txBody>
      <dsp:txXfrm>
        <a:off x="16643" y="3974523"/>
        <a:ext cx="9198421" cy="307654"/>
      </dsp:txXfrm>
    </dsp:sp>
    <dsp:sp modelId="{E83C531B-6A12-40BF-86E7-E98FF1746508}">
      <dsp:nvSpPr>
        <dsp:cNvPr id="0" name=""/>
        <dsp:cNvSpPr/>
      </dsp:nvSpPr>
      <dsp:spPr>
        <a:xfrm>
          <a:off x="0" y="4345785"/>
          <a:ext cx="9231707" cy="177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107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200" kern="1200" dirty="0" smtClean="0"/>
            <a:t>A nyertesek elfogadják a </a:t>
          </a:r>
          <a:r>
            <a:rPr lang="hu-HU" sz="1200" kern="1200" dirty="0" err="1" smtClean="0"/>
            <a:t>Chronosban</a:t>
          </a:r>
          <a:r>
            <a:rPr lang="hu-HU" sz="1200" kern="1200" dirty="0" smtClean="0"/>
            <a:t> az </a:t>
          </a:r>
          <a:r>
            <a:rPr lang="hu-HU" sz="1200" kern="1200" dirty="0" smtClean="0"/>
            <a:t>ösztöndíjat (ösztöndíjas  döntéstől mihamarabb)</a:t>
          </a:r>
          <a:endParaRPr lang="hu-HU" sz="1200" kern="1200" dirty="0"/>
        </a:p>
      </dsp:txBody>
      <dsp:txXfrm>
        <a:off x="0" y="4345785"/>
        <a:ext cx="9231707" cy="177212"/>
      </dsp:txXfrm>
    </dsp:sp>
    <dsp:sp modelId="{84D9149A-4A5A-46DA-B6A5-D508183C3050}">
      <dsp:nvSpPr>
        <dsp:cNvPr id="0" name=""/>
        <dsp:cNvSpPr/>
      </dsp:nvSpPr>
      <dsp:spPr>
        <a:xfrm>
          <a:off x="1563390" y="4541395"/>
          <a:ext cx="7668317" cy="3409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Hiánypótlás</a:t>
          </a:r>
          <a:endParaRPr lang="hu-HU" sz="1600" b="1" kern="1200" dirty="0"/>
        </a:p>
      </dsp:txBody>
      <dsp:txXfrm>
        <a:off x="1580033" y="4558038"/>
        <a:ext cx="7635031" cy="307654"/>
      </dsp:txXfrm>
    </dsp:sp>
    <dsp:sp modelId="{7306C667-BA5A-4FB6-B09E-0BBD2386E2D6}">
      <dsp:nvSpPr>
        <dsp:cNvPr id="0" name=""/>
        <dsp:cNvSpPr/>
      </dsp:nvSpPr>
      <dsp:spPr>
        <a:xfrm>
          <a:off x="1273053" y="4882539"/>
          <a:ext cx="7447968" cy="178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271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100" kern="1200" dirty="0" smtClean="0"/>
            <a:t>Azon pályázók, akiknek szükséges </a:t>
          </a:r>
          <a:r>
            <a:rPr lang="hu-HU" sz="1100" kern="1200" dirty="0" err="1" smtClean="0"/>
            <a:t>hiánypótolni</a:t>
          </a:r>
          <a:r>
            <a:rPr lang="hu-HU" sz="1100" kern="1200" dirty="0" smtClean="0"/>
            <a:t> feltöltik a </a:t>
          </a:r>
          <a:r>
            <a:rPr lang="hu-HU" sz="1100" kern="1200" dirty="0" err="1" smtClean="0"/>
            <a:t>Chronosba</a:t>
          </a:r>
          <a:r>
            <a:rPr lang="hu-HU" sz="1100" kern="1200" dirty="0" smtClean="0"/>
            <a:t> </a:t>
          </a:r>
          <a:r>
            <a:rPr lang="hu-HU" sz="1100" kern="1200" dirty="0" err="1" smtClean="0"/>
            <a:t>a</a:t>
          </a:r>
          <a:r>
            <a:rPr lang="hu-HU" sz="1100" kern="1200" dirty="0" smtClean="0"/>
            <a:t> dokumentumokat, melyet a FOI ellenőriz, jóváhagy.</a:t>
          </a:r>
          <a:endParaRPr lang="hu-HU" sz="1100" kern="1200" dirty="0"/>
        </a:p>
      </dsp:txBody>
      <dsp:txXfrm>
        <a:off x="1273053" y="4882539"/>
        <a:ext cx="7447968" cy="178914"/>
      </dsp:txXfrm>
    </dsp:sp>
    <dsp:sp modelId="{667F9A85-EE7F-4213-937A-0FE50993C288}">
      <dsp:nvSpPr>
        <dsp:cNvPr id="0" name=""/>
        <dsp:cNvSpPr/>
      </dsp:nvSpPr>
      <dsp:spPr>
        <a:xfrm>
          <a:off x="1464220" y="5085608"/>
          <a:ext cx="7729692" cy="3409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Hiánypótlók: Ösztöndíj elfogadása (pályázói lépés)</a:t>
          </a:r>
          <a:endParaRPr lang="hu-HU" sz="1600" b="1" kern="1200" dirty="0"/>
        </a:p>
      </dsp:txBody>
      <dsp:txXfrm>
        <a:off x="1480863" y="5102251"/>
        <a:ext cx="7696406" cy="307654"/>
      </dsp:txXfrm>
    </dsp:sp>
    <dsp:sp modelId="{AA3290C4-6CDF-41FA-A06A-0A39ED4F660F}">
      <dsp:nvSpPr>
        <dsp:cNvPr id="0" name=""/>
        <dsp:cNvSpPr/>
      </dsp:nvSpPr>
      <dsp:spPr>
        <a:xfrm>
          <a:off x="1303492" y="5443089"/>
          <a:ext cx="6882343" cy="218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077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100" kern="1200" dirty="0" smtClean="0"/>
            <a:t>A feltételes (hiánypótló) nyertesek elfogadják a </a:t>
          </a:r>
          <a:r>
            <a:rPr lang="hu-HU" sz="1100" kern="1200" dirty="0" err="1" smtClean="0"/>
            <a:t>Chronosban</a:t>
          </a:r>
          <a:r>
            <a:rPr lang="hu-HU" sz="1100" kern="1200" dirty="0" smtClean="0"/>
            <a:t> az ösztöndíjat</a:t>
          </a:r>
          <a:endParaRPr lang="hu-HU" sz="1100" kern="1200" dirty="0"/>
        </a:p>
      </dsp:txBody>
      <dsp:txXfrm>
        <a:off x="1303492" y="5443089"/>
        <a:ext cx="6882343" cy="218055"/>
      </dsp:txXfrm>
    </dsp:sp>
    <dsp:sp modelId="{5483A568-0430-48F4-80E6-A51235734F87}">
      <dsp:nvSpPr>
        <dsp:cNvPr id="0" name=""/>
        <dsp:cNvSpPr/>
      </dsp:nvSpPr>
      <dsp:spPr>
        <a:xfrm>
          <a:off x="0" y="5588948"/>
          <a:ext cx="9231707" cy="3409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Felvételi Határozat</a:t>
          </a:r>
          <a:endParaRPr lang="hu-HU" sz="1600" b="1" kern="1200" dirty="0"/>
        </a:p>
      </dsp:txBody>
      <dsp:txXfrm>
        <a:off x="16643" y="5605591"/>
        <a:ext cx="9198421" cy="307654"/>
      </dsp:txXfrm>
    </dsp:sp>
    <dsp:sp modelId="{6099B67C-203D-433A-B421-4F57BFBEA831}">
      <dsp:nvSpPr>
        <dsp:cNvPr id="0" name=""/>
        <dsp:cNvSpPr/>
      </dsp:nvSpPr>
      <dsp:spPr>
        <a:xfrm>
          <a:off x="0" y="5928179"/>
          <a:ext cx="9231707" cy="354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107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200" kern="1200" dirty="0" smtClean="0"/>
            <a:t>Az ösztöndíj elfogadását követően, a FOI kiadja a felvételi határozatot az ösztöndíjas  </a:t>
          </a:r>
          <a:r>
            <a:rPr lang="hu-HU" sz="1200" kern="1200" dirty="0" smtClean="0"/>
            <a:t>számára.</a:t>
          </a:r>
          <a:endParaRPr lang="hu-HU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200" b="0" kern="1200" dirty="0" smtClean="0">
              <a:solidFill>
                <a:srgbClr val="FF0000"/>
              </a:solidFill>
            </a:rPr>
            <a:t>A </a:t>
          </a:r>
          <a:r>
            <a:rPr lang="hu-HU" sz="1200" b="0" kern="1200" dirty="0" smtClean="0">
              <a:solidFill>
                <a:srgbClr val="FF0000"/>
              </a:solidFill>
            </a:rPr>
            <a:t>FOI a felvételi határozatot </a:t>
          </a:r>
          <a:r>
            <a:rPr lang="hu-HU" sz="1200" b="0" kern="1200" dirty="0" smtClean="0">
              <a:solidFill>
                <a:srgbClr val="FF0000"/>
              </a:solidFill>
            </a:rPr>
            <a:t>kiállítja, megküldi az ösztöndíjasnak, </a:t>
          </a:r>
          <a:r>
            <a:rPr lang="hu-HU" sz="1200" b="0" kern="1200" dirty="0" smtClean="0"/>
            <a:t>feltölti </a:t>
          </a:r>
          <a:r>
            <a:rPr lang="hu-HU" sz="1200" b="0" kern="1200" dirty="0" smtClean="0"/>
            <a:t>a </a:t>
          </a:r>
          <a:r>
            <a:rPr lang="hu-HU" sz="1200" b="0" kern="1200" dirty="0" err="1" smtClean="0"/>
            <a:t>Chronos</a:t>
          </a:r>
          <a:r>
            <a:rPr lang="hu-HU" sz="1200" b="0" kern="1200" dirty="0" smtClean="0"/>
            <a:t> online rendszerbe/Megküldi a </a:t>
          </a:r>
          <a:r>
            <a:rPr lang="hu-HU" sz="1200" b="0" kern="1200" dirty="0" err="1" smtClean="0"/>
            <a:t>konzuláátusok</a:t>
          </a:r>
          <a:r>
            <a:rPr lang="hu-HU" sz="1200" b="0" kern="1200" dirty="0" smtClean="0"/>
            <a:t> számára</a:t>
          </a:r>
          <a:endParaRPr lang="hu-HU" sz="1200" b="0" kern="1200" dirty="0"/>
        </a:p>
      </dsp:txBody>
      <dsp:txXfrm>
        <a:off x="0" y="5928179"/>
        <a:ext cx="9231707" cy="354424"/>
      </dsp:txXfrm>
    </dsp:sp>
    <dsp:sp modelId="{D62DA88B-671E-4317-8198-1BA025D1DFBE}">
      <dsp:nvSpPr>
        <dsp:cNvPr id="0" name=""/>
        <dsp:cNvSpPr/>
      </dsp:nvSpPr>
      <dsp:spPr>
        <a:xfrm>
          <a:off x="0" y="6321245"/>
          <a:ext cx="9231707" cy="3409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Az ösztöndíjas jelzi érkezésének időpontját</a:t>
          </a:r>
        </a:p>
      </dsp:txBody>
      <dsp:txXfrm>
        <a:off x="16643" y="6337888"/>
        <a:ext cx="9198421" cy="307654"/>
      </dsp:txXfrm>
    </dsp:sp>
    <dsp:sp modelId="{3A33E418-445C-45BB-BC63-D4561EED5B9A}">
      <dsp:nvSpPr>
        <dsp:cNvPr id="0" name=""/>
        <dsp:cNvSpPr/>
      </dsp:nvSpPr>
      <dsp:spPr>
        <a:xfrm>
          <a:off x="0" y="6637178"/>
          <a:ext cx="9231707" cy="177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107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200" kern="1200" dirty="0" smtClean="0"/>
            <a:t>Az ösztöndíjas jelzi a </a:t>
          </a:r>
          <a:r>
            <a:rPr lang="hu-HU" sz="1200" kern="1200" dirty="0" err="1" smtClean="0"/>
            <a:t>Chronos</a:t>
          </a:r>
          <a:r>
            <a:rPr lang="hu-HU" sz="1200" kern="1200" dirty="0" smtClean="0"/>
            <a:t> rendszerben, hogy érkezik 2017 szeptemberre vagy kérvényt ad be (halaszt)</a:t>
          </a:r>
          <a:endParaRPr lang="hu-HU" sz="1200" kern="1200" dirty="0"/>
        </a:p>
      </dsp:txBody>
      <dsp:txXfrm>
        <a:off x="0" y="6637178"/>
        <a:ext cx="9231707" cy="177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1D14A-CCEE-40C1-91A4-88F54AB8A1B4}">
      <dsp:nvSpPr>
        <dsp:cNvPr id="0" name=""/>
        <dsp:cNvSpPr/>
      </dsp:nvSpPr>
      <dsp:spPr>
        <a:xfrm>
          <a:off x="659414" y="0"/>
          <a:ext cx="7473364" cy="38164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24F71-A3FA-47AF-9179-115762AA375D}">
      <dsp:nvSpPr>
        <dsp:cNvPr id="0" name=""/>
        <dsp:cNvSpPr/>
      </dsp:nvSpPr>
      <dsp:spPr>
        <a:xfrm>
          <a:off x="15238" y="1224140"/>
          <a:ext cx="1748599" cy="15265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rgbClr val="FFFF00"/>
              </a:solidFill>
            </a:rPr>
            <a:t>2017.  április 3-30.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>
              <a:solidFill>
                <a:schemeClr val="bg1"/>
              </a:solidFill>
            </a:rPr>
            <a:t>Hallgatói jelentkezések a pályázatkezelő felületen</a:t>
          </a:r>
          <a:endParaRPr lang="hu-HU" sz="1300" kern="1200" dirty="0">
            <a:solidFill>
              <a:schemeClr val="bg1"/>
            </a:solidFill>
          </a:endParaRPr>
        </a:p>
      </dsp:txBody>
      <dsp:txXfrm>
        <a:off x="89759" y="1298661"/>
        <a:ext cx="1599557" cy="1377527"/>
      </dsp:txXfrm>
    </dsp:sp>
    <dsp:sp modelId="{CAEDA012-7745-4DC1-9BC3-CE55F33A41D3}">
      <dsp:nvSpPr>
        <dsp:cNvPr id="0" name=""/>
        <dsp:cNvSpPr/>
      </dsp:nvSpPr>
      <dsp:spPr>
        <a:xfrm>
          <a:off x="3607619" y="1222614"/>
          <a:ext cx="1550135" cy="15265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rgbClr val="FFFF00"/>
              </a:solidFill>
            </a:rPr>
            <a:t>2017. május 22-június 23.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>
              <a:solidFill>
                <a:schemeClr val="bg1"/>
              </a:solidFill>
            </a:rPr>
            <a:t>felvételi vizsgák</a:t>
          </a:r>
          <a:endParaRPr lang="hu-HU" sz="1300" kern="1200" dirty="0">
            <a:solidFill>
              <a:schemeClr val="bg1"/>
            </a:solidFill>
          </a:endParaRPr>
        </a:p>
      </dsp:txBody>
      <dsp:txXfrm>
        <a:off x="3682140" y="1297135"/>
        <a:ext cx="1401093" cy="1377527"/>
      </dsp:txXfrm>
    </dsp:sp>
    <dsp:sp modelId="{704B1E04-ACBD-47E9-B208-57289908A71F}">
      <dsp:nvSpPr>
        <dsp:cNvPr id="0" name=""/>
        <dsp:cNvSpPr/>
      </dsp:nvSpPr>
      <dsp:spPr>
        <a:xfrm>
          <a:off x="5335810" y="1222614"/>
          <a:ext cx="1578935" cy="15265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rgbClr val="FFFF00"/>
              </a:solidFill>
            </a:rPr>
            <a:t>2017. június 30.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Intézmények megküldik a felvételi eredményeket a TKA részére</a:t>
          </a:r>
          <a:endParaRPr lang="hu-HU" sz="1300" kern="1200" dirty="0" smtClean="0">
            <a:solidFill>
              <a:schemeClr val="bg1"/>
            </a:solidFill>
          </a:endParaRPr>
        </a:p>
      </dsp:txBody>
      <dsp:txXfrm>
        <a:off x="5410331" y="1297135"/>
        <a:ext cx="1429893" cy="1377527"/>
      </dsp:txXfrm>
    </dsp:sp>
    <dsp:sp modelId="{B9677824-D0A8-4A9E-B1FA-644BE150DCCF}">
      <dsp:nvSpPr>
        <dsp:cNvPr id="0" name=""/>
        <dsp:cNvSpPr/>
      </dsp:nvSpPr>
      <dsp:spPr>
        <a:xfrm>
          <a:off x="7136016" y="1222614"/>
          <a:ext cx="1467930" cy="15265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rgbClr val="FFFF00"/>
              </a:solidFill>
            </a:rPr>
            <a:t>2017. Július 7.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Döntés a 2017/18-es tanévre magyar nyelvű képzésre jelentkező hallgatókról.</a:t>
          </a:r>
          <a:endParaRPr lang="hu-HU" sz="1200" kern="1200" dirty="0"/>
        </a:p>
      </dsp:txBody>
      <dsp:txXfrm>
        <a:off x="7207674" y="1294272"/>
        <a:ext cx="1324614" cy="1383253"/>
      </dsp:txXfrm>
    </dsp:sp>
    <dsp:sp modelId="{3691287A-6900-426F-8798-FA459B8598F1}">
      <dsp:nvSpPr>
        <dsp:cNvPr id="0" name=""/>
        <dsp:cNvSpPr/>
      </dsp:nvSpPr>
      <dsp:spPr>
        <a:xfrm>
          <a:off x="1951434" y="1222614"/>
          <a:ext cx="1449772" cy="15265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FFFF00"/>
              </a:solidFill>
            </a:rPr>
            <a:t>2017. május 12.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>
              <a:solidFill>
                <a:schemeClr val="bg1"/>
              </a:solidFill>
            </a:rPr>
            <a:t>TKA továbbítja  a jelentkezők anyagait az intézményeknek</a:t>
          </a:r>
        </a:p>
      </dsp:txBody>
      <dsp:txXfrm>
        <a:off x="2022206" y="1293386"/>
        <a:ext cx="1308228" cy="1385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D2224-A2A9-4646-81CC-B3161E8BB699}" type="datetimeFigureOut">
              <a:rPr lang="hu-HU" smtClean="0"/>
              <a:t>2017.03.27.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6ED3C-87C4-469F-9C0A-BE425F52E7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1602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ED3C-87C4-469F-9C0A-BE425F52E75B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3152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636A-D286-44FE-A77B-E653EF186038}" type="datetimeFigureOut">
              <a:rPr lang="hu-HU" smtClean="0"/>
              <a:t>2017.03.27.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2533-0EEB-4E97-AF03-9363CC45EF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958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636A-D286-44FE-A77B-E653EF186038}" type="datetimeFigureOut">
              <a:rPr lang="hu-HU" smtClean="0"/>
              <a:t>2017.03.27.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2533-0EEB-4E97-AF03-9363CC45EF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046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636A-D286-44FE-A77B-E653EF186038}" type="datetimeFigureOut">
              <a:rPr lang="hu-HU" smtClean="0"/>
              <a:t>2017.03.27.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2533-0EEB-4E97-AF03-9363CC45EF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927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636A-D286-44FE-A77B-E653EF186038}" type="datetimeFigureOut">
              <a:rPr lang="hu-HU" smtClean="0"/>
              <a:t>2017.03.27.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2533-0EEB-4E97-AF03-9363CC45EF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3092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636A-D286-44FE-A77B-E653EF186038}" type="datetimeFigureOut">
              <a:rPr lang="hu-HU" smtClean="0"/>
              <a:t>2017.03.27.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2533-0EEB-4E97-AF03-9363CC45EF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414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636A-D286-44FE-A77B-E653EF186038}" type="datetimeFigureOut">
              <a:rPr lang="hu-HU" smtClean="0"/>
              <a:t>2017.03.27.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2533-0EEB-4E97-AF03-9363CC45EF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95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636A-D286-44FE-A77B-E653EF186038}" type="datetimeFigureOut">
              <a:rPr lang="hu-HU" smtClean="0"/>
              <a:t>2017.03.27.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2533-0EEB-4E97-AF03-9363CC45EF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8242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636A-D286-44FE-A77B-E653EF186038}" type="datetimeFigureOut">
              <a:rPr lang="hu-HU" smtClean="0"/>
              <a:t>2017.03.27.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2533-0EEB-4E97-AF03-9363CC45EF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255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636A-D286-44FE-A77B-E653EF186038}" type="datetimeFigureOut">
              <a:rPr lang="hu-HU" smtClean="0"/>
              <a:t>2017.03.27.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2533-0EEB-4E97-AF03-9363CC45EF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864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636A-D286-44FE-A77B-E653EF186038}" type="datetimeFigureOut">
              <a:rPr lang="hu-HU" smtClean="0"/>
              <a:t>2017.03.27.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2533-0EEB-4E97-AF03-9363CC45EF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214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636A-D286-44FE-A77B-E653EF186038}" type="datetimeFigureOut">
              <a:rPr lang="hu-HU" smtClean="0"/>
              <a:t>2017.03.27.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2533-0EEB-4E97-AF03-9363CC45EF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466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0636A-D286-44FE-A77B-E653EF186038}" type="datetimeFigureOut">
              <a:rPr lang="hu-HU" smtClean="0"/>
              <a:t>2017.03.27.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22533-0EEB-4E97-AF03-9363CC45EF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056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nn.veress@tpf.hu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Marton.belik@tpf.h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188640"/>
            <a:ext cx="9966046" cy="685495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2800" b="1" dirty="0"/>
              <a:t>Stipendium </a:t>
            </a:r>
            <a:r>
              <a:rPr lang="hu-HU" sz="2800" b="1" dirty="0" smtClean="0"/>
              <a:t>Hungaricum (SH) </a:t>
            </a:r>
            <a:r>
              <a:rPr lang="hu-HU" sz="2800" b="1" dirty="0"/>
              <a:t>intézményi információs nap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b="1" cap="small" dirty="0" smtClean="0"/>
              <a:t>Program</a:t>
            </a:r>
            <a:endParaRPr lang="hu-HU" sz="2800" b="1" cap="small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44955703"/>
              </p:ext>
            </p:extLst>
          </p:nvPr>
        </p:nvGraphicFramePr>
        <p:xfrm>
          <a:off x="107504" y="1296000"/>
          <a:ext cx="9036496" cy="4451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6"/>
                <a:gridCol w="6732240"/>
              </a:tblGrid>
              <a:tr h="311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09:30-10:00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2" marR="6022" marT="6022" marB="60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i="1" dirty="0">
                          <a:effectLst/>
                        </a:rPr>
                        <a:t>Regisztráció</a:t>
                      </a:r>
                      <a:endParaRPr lang="hu-HU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2" marR="6022" marT="6022" marB="6022" anchor="ctr"/>
                </a:tc>
              </a:tr>
              <a:tr h="525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10:00-10:20</a:t>
                      </a:r>
                      <a:endParaRPr lang="hu-HU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2" marR="6022" marT="6022" marB="6022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effectLst/>
                        </a:rPr>
                        <a:t>Stipendium </a:t>
                      </a:r>
                      <a:r>
                        <a:rPr lang="hu-HU" sz="1800" b="1" dirty="0">
                          <a:effectLst/>
                        </a:rPr>
                        <a:t>Hungaricum (SH) aktualitások, jelentkezések áttekintése</a:t>
                      </a:r>
                      <a:r>
                        <a:rPr lang="hu-HU" sz="1800" dirty="0">
                          <a:effectLst/>
                        </a:rPr>
                        <a:t/>
                      </a:r>
                      <a:br>
                        <a:rPr lang="hu-HU" sz="1800" dirty="0">
                          <a:effectLst/>
                        </a:rPr>
                      </a:br>
                      <a:r>
                        <a:rPr lang="hu-HU" sz="1800" i="1" dirty="0">
                          <a:effectLst/>
                        </a:rPr>
                        <a:t>Dobos </a:t>
                      </a:r>
                      <a:r>
                        <a:rPr lang="hu-HU" sz="1800" i="1" dirty="0" smtClean="0">
                          <a:effectLst/>
                        </a:rPr>
                        <a:t>Gábor</a:t>
                      </a:r>
                      <a:endParaRPr lang="hu-HU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</a:rPr>
                        <a:t>10:20-10:40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2" marR="6022" marT="6022" marB="6022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err="1" smtClean="0">
                          <a:effectLst/>
                        </a:rPr>
                        <a:t>Study</a:t>
                      </a:r>
                      <a:r>
                        <a:rPr lang="hu-HU" sz="1800" b="1" dirty="0" smtClean="0">
                          <a:effectLst/>
                        </a:rPr>
                        <a:t> </a:t>
                      </a:r>
                      <a:r>
                        <a:rPr lang="hu-HU" sz="1800" b="1" dirty="0" err="1" smtClean="0">
                          <a:effectLst/>
                        </a:rPr>
                        <a:t>in</a:t>
                      </a:r>
                      <a:r>
                        <a:rPr lang="hu-HU" sz="1800" b="1" dirty="0" smtClean="0">
                          <a:effectLst/>
                        </a:rPr>
                        <a:t> Hungary, Stipendium Hungaricum promóciós tevékenység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0" i="1" dirty="0" err="1" smtClean="0">
                          <a:effectLst/>
                        </a:rPr>
                        <a:t>Tossemberger</a:t>
                      </a:r>
                      <a:r>
                        <a:rPr lang="hu-HU" sz="1800" b="0" i="1" dirty="0" smtClean="0">
                          <a:effectLst/>
                        </a:rPr>
                        <a:t> Tamás</a:t>
                      </a:r>
                      <a:endParaRPr lang="hu-HU" sz="18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2" marR="6022" marT="6022" marB="6022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33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10:40-11:40</a:t>
                      </a:r>
                      <a:r>
                        <a:rPr lang="hu-HU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2" marR="6022" marT="6022" marB="6022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effectLst/>
                        </a:rPr>
                        <a:t>SH</a:t>
                      </a:r>
                      <a:r>
                        <a:rPr lang="hu-HU" sz="1800" b="1" baseline="0" dirty="0" smtClean="0">
                          <a:effectLst/>
                        </a:rPr>
                        <a:t> i</a:t>
                      </a:r>
                      <a:r>
                        <a:rPr lang="hu-HU" sz="1800" b="1" dirty="0" smtClean="0">
                          <a:effectLst/>
                        </a:rPr>
                        <a:t>ntézményi feladatok,</a:t>
                      </a:r>
                      <a:r>
                        <a:rPr lang="hu-HU" sz="1800" b="1" baseline="0" dirty="0" smtClean="0">
                          <a:effectLst/>
                        </a:rPr>
                        <a:t> </a:t>
                      </a:r>
                      <a:r>
                        <a:rPr lang="hu-HU" sz="1800" b="1" dirty="0" smtClean="0">
                          <a:effectLst/>
                        </a:rPr>
                        <a:t>felelősségek</a:t>
                      </a:r>
                      <a:r>
                        <a:rPr lang="hu-HU" sz="1800" dirty="0">
                          <a:effectLst/>
                        </a:rPr>
                        <a:t/>
                      </a:r>
                      <a:br>
                        <a:rPr lang="hu-HU" sz="1800" dirty="0">
                          <a:effectLst/>
                        </a:rPr>
                      </a:br>
                      <a:r>
                        <a:rPr lang="hu-HU" sz="1800" i="1" dirty="0">
                          <a:effectLst/>
                        </a:rPr>
                        <a:t>Bélik Márton</a:t>
                      </a:r>
                      <a:endParaRPr lang="hu-HU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2" marR="6022" marT="6022" marB="6022"/>
                </a:tc>
              </a:tr>
              <a:tr h="485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11:40-11:50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2" marR="6022" marT="6022" marB="60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r>
                        <a:rPr lang="hu-HU" sz="1800" i="1" dirty="0" smtClean="0">
                          <a:effectLst/>
                        </a:rPr>
                        <a:t>Kávészünet</a:t>
                      </a:r>
                      <a:endParaRPr lang="hu-HU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2" marR="6022" marT="6022" marB="6022" anchor="ctr"/>
                </a:tc>
              </a:tr>
              <a:tr h="666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11:50-12:15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2" marR="6022" marT="6022" marB="6022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effectLst/>
                        </a:rPr>
                        <a:t>Tájékoztatás </a:t>
                      </a:r>
                      <a:r>
                        <a:rPr lang="hu-HU" sz="1800" b="1" dirty="0">
                          <a:effectLst/>
                        </a:rPr>
                        <a:t>a következő SH </a:t>
                      </a:r>
                      <a:r>
                        <a:rPr lang="hu-HU" sz="1800" b="1" dirty="0" smtClean="0">
                          <a:effectLst/>
                        </a:rPr>
                        <a:t>intézményi </a:t>
                      </a:r>
                      <a:r>
                        <a:rPr lang="hu-HU" sz="1800" b="1" dirty="0">
                          <a:effectLst/>
                        </a:rPr>
                        <a:t>felhívásról</a:t>
                      </a:r>
                      <a:r>
                        <a:rPr lang="hu-HU" sz="1800" dirty="0">
                          <a:effectLst/>
                        </a:rPr>
                        <a:t/>
                      </a:r>
                      <a:br>
                        <a:rPr lang="hu-HU" sz="1800" dirty="0">
                          <a:effectLst/>
                        </a:rPr>
                      </a:br>
                      <a:r>
                        <a:rPr lang="hu-HU" sz="1800" i="1" dirty="0">
                          <a:effectLst/>
                        </a:rPr>
                        <a:t>Jánosik Orsolya</a:t>
                      </a:r>
                      <a:endParaRPr lang="hu-HU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2" marR="6022" marT="6022" marB="6022" anchor="ctr"/>
                </a:tc>
              </a:tr>
              <a:tr h="1141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12:15-13:00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2" marR="6022" marT="6022" marB="6022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effectLst/>
                        </a:rPr>
                        <a:t>TAJ </a:t>
                      </a:r>
                      <a:r>
                        <a:rPr lang="hu-HU" sz="1800" b="1" dirty="0">
                          <a:effectLst/>
                        </a:rPr>
                        <a:t>kártya ügyintézés</a:t>
                      </a:r>
                      <a:r>
                        <a:rPr lang="hu-HU" sz="1800" dirty="0">
                          <a:effectLst/>
                        </a:rPr>
                        <a:t/>
                      </a:r>
                      <a:br>
                        <a:rPr lang="hu-HU" sz="1800" dirty="0">
                          <a:effectLst/>
                        </a:rPr>
                      </a:br>
                      <a:r>
                        <a:rPr lang="hu-HU" sz="1800" i="1" dirty="0">
                          <a:effectLst/>
                        </a:rPr>
                        <a:t>Horváth </a:t>
                      </a:r>
                      <a:r>
                        <a:rPr lang="hu-HU" sz="1800" i="1" dirty="0" smtClean="0">
                          <a:effectLst/>
                        </a:rPr>
                        <a:t>Tibor</a:t>
                      </a:r>
                      <a:r>
                        <a:rPr lang="hu-HU" sz="1800" i="1" dirty="0">
                          <a:effectLst/>
                        </a:rPr>
                        <a:t/>
                      </a:r>
                      <a:br>
                        <a:rPr lang="hu-HU" sz="1800" i="1" dirty="0">
                          <a:effectLst/>
                        </a:rPr>
                      </a:br>
                      <a:r>
                        <a:rPr lang="hu-HU" sz="1800" dirty="0" smtClean="0">
                          <a:effectLst/>
                        </a:rPr>
                        <a:t>főosztályvezető, </a:t>
                      </a:r>
                      <a:r>
                        <a:rPr lang="hu-HU" sz="1600" dirty="0" smtClean="0">
                          <a:effectLst/>
                        </a:rPr>
                        <a:t>Budapest </a:t>
                      </a:r>
                      <a:r>
                        <a:rPr lang="hu-HU" sz="1600" dirty="0">
                          <a:effectLst/>
                        </a:rPr>
                        <a:t>Főváros Kormányhivatalának XIII. kerületi </a:t>
                      </a:r>
                      <a:r>
                        <a:rPr lang="hu-HU" sz="1600" dirty="0" smtClean="0">
                          <a:effectLst/>
                        </a:rPr>
                        <a:t>Hivatala; Egészségbiztosítási </a:t>
                      </a:r>
                      <a:r>
                        <a:rPr lang="hu-HU" sz="1600" dirty="0">
                          <a:effectLst/>
                        </a:rPr>
                        <a:t>Hatósági Főosztály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2" marR="6022" marT="6022" marB="602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24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3048"/>
            <a:ext cx="9966046" cy="6854952"/>
          </a:xfrm>
          <a:prstGeom prst="rect">
            <a:avLst/>
          </a:prstGeom>
        </p:spPr>
      </p:pic>
      <p:pic>
        <p:nvPicPr>
          <p:cNvPr id="8" name="Kép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1" t="9805" r="18795" b="5228"/>
          <a:stretch/>
        </p:blipFill>
        <p:spPr bwMode="auto">
          <a:xfrm>
            <a:off x="755576" y="3048"/>
            <a:ext cx="6932295" cy="5285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054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405" y="0"/>
            <a:ext cx="9966046" cy="6854952"/>
          </a:xfrm>
          <a:prstGeom prst="rect">
            <a:avLst/>
          </a:prstGeom>
        </p:spPr>
      </p:pic>
      <p:pic>
        <p:nvPicPr>
          <p:cNvPr id="8" name="Kép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8" t="41325" r="18824" b="9275"/>
          <a:stretch/>
        </p:blipFill>
        <p:spPr bwMode="auto">
          <a:xfrm>
            <a:off x="653925" y="1556792"/>
            <a:ext cx="7017385" cy="3082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447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551" y="3048"/>
            <a:ext cx="9966046" cy="6854952"/>
          </a:xfrm>
          <a:prstGeom prst="rect">
            <a:avLst/>
          </a:prstGeom>
        </p:spPr>
      </p:pic>
      <p:pic>
        <p:nvPicPr>
          <p:cNvPr id="8" name="Kép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2" t="11310" r="17133" b="10829"/>
          <a:stretch/>
        </p:blipFill>
        <p:spPr bwMode="auto">
          <a:xfrm>
            <a:off x="808732" y="764704"/>
            <a:ext cx="7123430" cy="4848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844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0"/>
            <a:ext cx="9966046" cy="6854952"/>
          </a:xfrm>
          <a:prstGeom prst="rect">
            <a:avLst/>
          </a:prstGeom>
        </p:spPr>
      </p:pic>
      <p:pic>
        <p:nvPicPr>
          <p:cNvPr id="3" name="Kép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6" t="51327" r="18241" b="6021"/>
          <a:stretch/>
        </p:blipFill>
        <p:spPr bwMode="auto">
          <a:xfrm>
            <a:off x="861754" y="1340768"/>
            <a:ext cx="7017385" cy="2668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214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0"/>
            <a:ext cx="9966046" cy="6854952"/>
          </a:xfrm>
          <a:prstGeom prst="rect">
            <a:avLst/>
          </a:prstGeom>
        </p:spPr>
      </p:pic>
      <p:pic>
        <p:nvPicPr>
          <p:cNvPr id="3" name="Kép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7" t="24094" r="16705" b="26144"/>
          <a:stretch/>
        </p:blipFill>
        <p:spPr bwMode="auto">
          <a:xfrm>
            <a:off x="0" y="260648"/>
            <a:ext cx="7134225" cy="29641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Kép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8" t="26270" r="15299" b="26788"/>
          <a:stretch/>
        </p:blipFill>
        <p:spPr bwMode="auto">
          <a:xfrm>
            <a:off x="1716949" y="3308186"/>
            <a:ext cx="7399655" cy="2785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24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4840" y="24411"/>
            <a:ext cx="9966046" cy="6854952"/>
          </a:xfrm>
          <a:prstGeom prst="rect">
            <a:avLst/>
          </a:prstGeom>
        </p:spPr>
      </p:pic>
      <p:pic>
        <p:nvPicPr>
          <p:cNvPr id="3" name="Kép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5" t="9150" r="23224" b="6536"/>
          <a:stretch/>
        </p:blipFill>
        <p:spPr bwMode="auto">
          <a:xfrm>
            <a:off x="71778" y="19116"/>
            <a:ext cx="7740582" cy="6838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25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0"/>
            <a:ext cx="9966046" cy="685495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80528" y="274638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smtClean="0"/>
              <a:t>Stipendium Hungaricum </a:t>
            </a:r>
            <a:r>
              <a:rPr lang="hu-HU" sz="3600" dirty="0" smtClean="0"/>
              <a:t>felvételi (</a:t>
            </a:r>
            <a:r>
              <a:rPr lang="hu-HU" sz="3600" dirty="0" err="1" smtClean="0"/>
              <a:t>ism</a:t>
            </a:r>
            <a:r>
              <a:rPr lang="hu-HU" sz="3600" dirty="0" smtClean="0"/>
              <a:t>.)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8820472" cy="4525963"/>
          </a:xfrm>
        </p:spPr>
        <p:txBody>
          <a:bodyPr>
            <a:noAutofit/>
          </a:bodyPr>
          <a:lstStyle/>
          <a:p>
            <a:r>
              <a:rPr lang="hu-HU" sz="2000" dirty="0" smtClean="0"/>
              <a:t>Felvételi szervezése (tájékoztatás fontossága)</a:t>
            </a:r>
          </a:p>
          <a:p>
            <a:r>
              <a:rPr lang="hu-HU" sz="2000" dirty="0" smtClean="0"/>
              <a:t>Felvételi eredményről való tájékoztatás</a:t>
            </a:r>
          </a:p>
          <a:p>
            <a:r>
              <a:rPr lang="hu-HU" sz="2000" dirty="0" smtClean="0"/>
              <a:t>A felvételi eredmény lehet:</a:t>
            </a:r>
          </a:p>
          <a:p>
            <a:pPr lvl="2"/>
            <a:r>
              <a:rPr lang="hu-HU" dirty="0"/>
              <a:t>Igen</a:t>
            </a:r>
          </a:p>
          <a:p>
            <a:pPr lvl="2"/>
            <a:r>
              <a:rPr lang="hu-HU" dirty="0"/>
              <a:t>Feltételes: </a:t>
            </a:r>
            <a:r>
              <a:rPr lang="hu-HU" dirty="0" err="1"/>
              <a:t>Hiánypótolnia</a:t>
            </a:r>
            <a:r>
              <a:rPr lang="hu-HU" dirty="0"/>
              <a:t> kell(!) </a:t>
            </a:r>
            <a:r>
              <a:rPr lang="hu-HU" dirty="0" err="1"/>
              <a:t>dokuementumo</a:t>
            </a:r>
            <a:r>
              <a:rPr lang="hu-HU" dirty="0"/>
              <a:t>(</a:t>
            </a:r>
            <a:r>
              <a:rPr lang="hu-HU" dirty="0" err="1"/>
              <a:t>kat</a:t>
            </a:r>
            <a:r>
              <a:rPr lang="hu-HU" dirty="0"/>
              <a:t>) 2017.augusztus 1-ig. A FOI tudja érkeztetni a hiánypótlást a </a:t>
            </a:r>
            <a:r>
              <a:rPr lang="hu-HU" dirty="0" err="1"/>
              <a:t>Chronosban</a:t>
            </a:r>
            <a:r>
              <a:rPr lang="hu-HU" dirty="0"/>
              <a:t> augusztus 1-ig.</a:t>
            </a:r>
          </a:p>
          <a:p>
            <a:pPr lvl="2"/>
            <a:r>
              <a:rPr lang="hu-HU" dirty="0"/>
              <a:t>Nem</a:t>
            </a:r>
          </a:p>
          <a:p>
            <a:r>
              <a:rPr lang="hu-HU" sz="2000" dirty="0" smtClean="0"/>
              <a:t>A felvételi értéke (1-100%):</a:t>
            </a:r>
          </a:p>
          <a:p>
            <a:pPr lvl="2"/>
            <a:r>
              <a:rPr lang="hu-HU" dirty="0" smtClean="0"/>
              <a:t>Százalék megadása. Nem válasz esetén, megadható 0.</a:t>
            </a:r>
          </a:p>
          <a:p>
            <a:pPr lvl="2"/>
            <a:r>
              <a:rPr lang="hu-HU" dirty="0" smtClean="0"/>
              <a:t>A felvételi eredmény az egyén teljesítményét mutatja be. A felvételi során a FOI nem hivatkozhat arra, hogy megtelt a hely, megtelt a képzés, viszont tájékoztatni köteles a hallgatót a felvételi teljesítményéről.</a:t>
            </a:r>
          </a:p>
          <a:p>
            <a:pPr lvl="2"/>
            <a:r>
              <a:rPr lang="hu-HU" dirty="0" smtClean="0"/>
              <a:t>Minden jelentkezőt felvételiztetnie kell az intézménynek</a:t>
            </a:r>
          </a:p>
          <a:p>
            <a:pPr lvl="2"/>
            <a:endParaRPr lang="hu-HU" dirty="0" smtClean="0"/>
          </a:p>
          <a:p>
            <a:pPr lvl="1"/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35949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0"/>
            <a:ext cx="10974158" cy="754836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633264" y="188640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smtClean="0"/>
              <a:t>Stipendium Hungaricum </a:t>
            </a:r>
            <a:r>
              <a:rPr lang="hu-HU" sz="3600" dirty="0" smtClean="0"/>
              <a:t>felvételi (</a:t>
            </a:r>
            <a:r>
              <a:rPr lang="hu-HU" sz="3600" dirty="0" err="1" smtClean="0"/>
              <a:t>ism</a:t>
            </a:r>
            <a:r>
              <a:rPr lang="hu-HU" sz="3600" dirty="0" smtClean="0"/>
              <a:t>.)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-180528" y="1164494"/>
            <a:ext cx="9324528" cy="4525963"/>
          </a:xfrm>
        </p:spPr>
        <p:txBody>
          <a:bodyPr>
            <a:noAutofit/>
          </a:bodyPr>
          <a:lstStyle/>
          <a:p>
            <a:r>
              <a:rPr lang="hu-HU" sz="2000" dirty="0" smtClean="0"/>
              <a:t>Az </a:t>
            </a:r>
            <a:r>
              <a:rPr lang="hu-HU" sz="2000" dirty="0"/>
              <a:t>elutasítás oka lehet</a:t>
            </a:r>
            <a:r>
              <a:rPr lang="hu-HU" sz="2000" dirty="0" smtClean="0"/>
              <a:t>:</a:t>
            </a:r>
          </a:p>
          <a:p>
            <a:pPr lvl="2"/>
            <a:r>
              <a:rPr lang="hu-HU" dirty="0" smtClean="0"/>
              <a:t>Formailag elutasított</a:t>
            </a:r>
          </a:p>
          <a:p>
            <a:pPr lvl="2"/>
            <a:r>
              <a:rPr lang="hu-HU" dirty="0" smtClean="0"/>
              <a:t>Nem érte el a minimum bemeneti szintet (nem elég jó teljesítmény)</a:t>
            </a:r>
          </a:p>
          <a:p>
            <a:pPr lvl="2"/>
            <a:r>
              <a:rPr lang="hu-HU" dirty="0" smtClean="0"/>
              <a:t>A pályázó nem felelt meg a felvételi vizsgán</a:t>
            </a:r>
          </a:p>
          <a:p>
            <a:pPr lvl="2"/>
            <a:r>
              <a:rPr lang="hu-HU" dirty="0" smtClean="0"/>
              <a:t>A pályázó nem teljesítette/vett részt a felvételi vizsgán</a:t>
            </a:r>
            <a:endParaRPr lang="hu-HU" dirty="0"/>
          </a:p>
          <a:p>
            <a:r>
              <a:rPr lang="hu-HU" sz="2000" dirty="0" smtClean="0"/>
              <a:t>Feltételes döntés oka:</a:t>
            </a:r>
          </a:p>
          <a:p>
            <a:pPr lvl="2"/>
            <a:r>
              <a:rPr lang="hu-HU" dirty="0" smtClean="0"/>
              <a:t>Feltételes döntés később (2017. Aug. 1.) beadható dokumentumok esetén születik, ha a pályázó megfelel a feltételeknek, ám egy vagy több dokumentuma hiányzik. Szükséges megadni a hiányzó dokumentumot</a:t>
            </a:r>
            <a:endParaRPr lang="hu-HU" dirty="0"/>
          </a:p>
          <a:p>
            <a:r>
              <a:rPr lang="hu-HU" sz="2000" dirty="0" smtClean="0"/>
              <a:t>Megjegyzés:</a:t>
            </a:r>
          </a:p>
          <a:p>
            <a:pPr lvl="2"/>
            <a:r>
              <a:rPr lang="hu-HU" dirty="0" smtClean="0"/>
              <a:t>Részképzésre érkező hallgatóknál a megjegyzés mezőbe beírni, mennyi hónapra </a:t>
            </a:r>
            <a:r>
              <a:rPr lang="hu-HU" dirty="0" err="1" smtClean="0"/>
              <a:t>fogadjá</a:t>
            </a:r>
            <a:r>
              <a:rPr lang="hu-HU" dirty="0" smtClean="0"/>
              <a:t> a FOI, mikor a 17/18 tanév során.</a:t>
            </a:r>
          </a:p>
          <a:p>
            <a:r>
              <a:rPr lang="hu-HU" sz="2000" dirty="0" smtClean="0"/>
              <a:t>Felvételi határozat teendők</a:t>
            </a:r>
          </a:p>
          <a:p>
            <a:pPr lvl="2"/>
            <a:r>
              <a:rPr lang="hu-HU" dirty="0" smtClean="0"/>
              <a:t>Felvételizőnek megküldeni 06.24.ig.</a:t>
            </a:r>
          </a:p>
          <a:p>
            <a:pPr lvl="2"/>
            <a:r>
              <a:rPr lang="hu-HU" dirty="0" err="1" smtClean="0"/>
              <a:t>Chronos</a:t>
            </a:r>
            <a:r>
              <a:rPr lang="hu-HU" dirty="0" smtClean="0"/>
              <a:t> rendszerbe feltölteni 06.24-ig</a:t>
            </a:r>
          </a:p>
          <a:p>
            <a:pPr lvl="3"/>
            <a:r>
              <a:rPr lang="hu-HU" sz="2000" dirty="0" smtClean="0"/>
              <a:t>Igény szerint/06.24-ig megküldeni a külföldi missziók számára</a:t>
            </a:r>
          </a:p>
          <a:p>
            <a:endParaRPr lang="hu-HU" sz="2000" dirty="0" smtClean="0"/>
          </a:p>
          <a:p>
            <a:pPr lvl="2"/>
            <a:endParaRPr lang="hu-HU" dirty="0" smtClean="0"/>
          </a:p>
          <a:p>
            <a:pPr lvl="1"/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36881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405327"/>
            <a:ext cx="9966046" cy="685495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b="1" dirty="0"/>
              <a:t>Magyar nyelvű képzésre </a:t>
            </a:r>
            <a:r>
              <a:rPr lang="hu-HU" sz="3600" b="1" dirty="0" smtClean="0"/>
              <a:t>jelentkezés</a:t>
            </a:r>
            <a:br>
              <a:rPr lang="hu-HU" sz="3600" b="1" dirty="0" smtClean="0"/>
            </a:br>
            <a:r>
              <a:rPr lang="hu-HU" sz="3600" b="1" dirty="0"/>
              <a:t/>
            </a:r>
            <a:br>
              <a:rPr lang="hu-HU" sz="3600" b="1" dirty="0"/>
            </a:b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39552" y="774374"/>
            <a:ext cx="8147248" cy="4525963"/>
          </a:xfrm>
        </p:spPr>
        <p:txBody>
          <a:bodyPr>
            <a:normAutofit/>
          </a:bodyPr>
          <a:lstStyle/>
          <a:p>
            <a:pPr marL="285750" indent="-285750"/>
            <a:r>
              <a:rPr lang="hu-HU" sz="2000" dirty="0"/>
              <a:t>2016/2017: 4 intézményben indult nyelvi </a:t>
            </a:r>
            <a:r>
              <a:rPr lang="hu-HU" sz="2000" dirty="0" smtClean="0"/>
              <a:t>előkészítő</a:t>
            </a:r>
            <a:endParaRPr lang="hu-HU" sz="2000" dirty="0"/>
          </a:p>
          <a:p>
            <a:pPr marL="285750" indent="-285750"/>
            <a:r>
              <a:rPr lang="hu-HU" sz="2000" dirty="0"/>
              <a:t>8</a:t>
            </a:r>
            <a:r>
              <a:rPr lang="hu-HU" sz="2000" dirty="0" smtClean="0"/>
              <a:t>7 </a:t>
            </a:r>
            <a:r>
              <a:rPr lang="hu-HU" sz="2000" dirty="0"/>
              <a:t>hallgató </a:t>
            </a:r>
            <a:r>
              <a:rPr lang="hu-HU" sz="2000" dirty="0" smtClean="0"/>
              <a:t>jár magyar nyelvi előkészítőre</a:t>
            </a:r>
            <a:endParaRPr lang="hu-HU" sz="2000" dirty="0"/>
          </a:p>
          <a:p>
            <a:pPr marL="285750" indent="-285750"/>
            <a:r>
              <a:rPr lang="hu-HU" sz="2000" dirty="0"/>
              <a:t>Pályázatkezelő felületen jelentkeznek (nem </a:t>
            </a:r>
            <a:r>
              <a:rPr lang="hu-HU" sz="2000" dirty="0" err="1"/>
              <a:t>Chronos</a:t>
            </a:r>
            <a:r>
              <a:rPr lang="hu-HU" sz="2000" dirty="0"/>
              <a:t>)</a:t>
            </a:r>
          </a:p>
          <a:p>
            <a:pPr marL="285750" indent="-285750"/>
            <a:r>
              <a:rPr lang="hu-HU" sz="2000" dirty="0"/>
              <a:t>Az </a:t>
            </a:r>
            <a:r>
              <a:rPr lang="hu-HU" sz="2000" dirty="0" smtClean="0"/>
              <a:t>intézmények által küldött képzéslistából választhatnak a hallgatók</a:t>
            </a:r>
          </a:p>
          <a:p>
            <a:pPr marL="285750" indent="-285750"/>
            <a:r>
              <a:rPr lang="hu-HU" sz="2000" dirty="0" smtClean="0"/>
              <a:t>3 </a:t>
            </a:r>
            <a:r>
              <a:rPr lang="hu-HU" sz="2000" dirty="0"/>
              <a:t>magyar nyelvű képzés </a:t>
            </a:r>
            <a:r>
              <a:rPr lang="hu-HU" sz="2000" dirty="0" smtClean="0"/>
              <a:t>választható, alap- és osztatlan képzés mellett mester és doktori is választható, ha a munkaterv lehetővé teszi</a:t>
            </a:r>
          </a:p>
          <a:p>
            <a:pPr marL="285750" indent="-285750"/>
            <a:endParaRPr lang="hu-HU" sz="2400" dirty="0" smtClean="0"/>
          </a:p>
          <a:p>
            <a:pPr marL="285750" indent="-285750"/>
            <a:endParaRPr lang="hu-HU" sz="2400" dirty="0"/>
          </a:p>
          <a:p>
            <a:pPr marL="285750" indent="-285750"/>
            <a:endParaRPr lang="hu-HU" dirty="0"/>
          </a:p>
          <a:p>
            <a:pPr marL="285750" indent="-285750"/>
            <a:endParaRPr lang="hu-HU" dirty="0"/>
          </a:p>
          <a:p>
            <a:pPr marL="285750" indent="-285750"/>
            <a:endParaRPr lang="hu-HU" dirty="0"/>
          </a:p>
          <a:p>
            <a:endParaRPr lang="hu-HU" dirty="0"/>
          </a:p>
          <a:p>
            <a:endParaRPr lang="hu-HU" dirty="0"/>
          </a:p>
          <a:p>
            <a:pPr lvl="1"/>
            <a:endParaRPr lang="hu-HU" sz="2800" dirty="0"/>
          </a:p>
          <a:p>
            <a:endParaRPr lang="hu-HU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931369"/>
              </p:ext>
            </p:extLst>
          </p:nvPr>
        </p:nvGraphicFramePr>
        <p:xfrm>
          <a:off x="1619672" y="313178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2096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0"/>
            <a:ext cx="9966046" cy="685495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b="1" dirty="0"/>
              <a:t>Magyar nyelvű képzésre jelentkezés tervezett menetrendje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pPr lvl="0"/>
            <a:r>
              <a:rPr lang="hu-HU" dirty="0" smtClean="0">
                <a:solidFill>
                  <a:schemeClr val="bg1"/>
                </a:solidFill>
              </a:rPr>
              <a:t>felvételi </a:t>
            </a:r>
            <a:r>
              <a:rPr lang="hu-HU" dirty="0">
                <a:solidFill>
                  <a:schemeClr val="bg1"/>
                </a:solidFill>
              </a:rPr>
              <a:t>vizsgák</a:t>
            </a:r>
          </a:p>
          <a:p>
            <a:endParaRPr lang="hu-HU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07896482"/>
              </p:ext>
            </p:extLst>
          </p:nvPr>
        </p:nvGraphicFramePr>
        <p:xfrm>
          <a:off x="244302" y="2204864"/>
          <a:ext cx="879219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086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987824" y="1412776"/>
            <a:ext cx="6156176" cy="2088232"/>
          </a:xfrm>
        </p:spPr>
        <p:txBody>
          <a:bodyPr>
            <a:normAutofit fontScale="90000"/>
          </a:bodyPr>
          <a:lstStyle/>
          <a:p>
            <a:pPr algn="r"/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000" dirty="0" smtClean="0"/>
              <a:t>INTÉZMÉNYI INFORMÁCIÓS TÁJÉKOZTATÓ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sz="3200" dirty="0" smtClean="0"/>
              <a:t>2018. március 23.</a:t>
            </a:r>
            <a:r>
              <a:rPr lang="hu-HU" sz="3200" dirty="0"/>
              <a:t/>
            </a:r>
            <a:br>
              <a:rPr lang="hu-HU" sz="3200" dirty="0"/>
            </a:br>
            <a:r>
              <a:rPr lang="hu-HU" sz="3200" dirty="0"/>
              <a:t>Veress </a:t>
            </a:r>
            <a:r>
              <a:rPr lang="hu-HU" sz="3200" dirty="0" smtClean="0"/>
              <a:t>Mariann, </a:t>
            </a:r>
            <a:r>
              <a:rPr lang="hu-HU" sz="3200" dirty="0"/>
              <a:t>Bélik </a:t>
            </a:r>
            <a:r>
              <a:rPr lang="hu-HU" sz="3200" dirty="0" smtClean="0"/>
              <a:t>Márton</a:t>
            </a:r>
            <a:endParaRPr lang="hu-HU" sz="3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7504" y="3501008"/>
            <a:ext cx="4392488" cy="3217912"/>
          </a:xfrm>
          <a:solidFill>
            <a:schemeClr val="bg1">
              <a:alpha val="80000"/>
            </a:schemeClr>
          </a:solidFill>
        </p:spPr>
        <p:txBody>
          <a:bodyPr>
            <a:normAutofit fontScale="70000" lnSpcReduction="20000"/>
          </a:bodyPr>
          <a:lstStyle/>
          <a:p>
            <a:pPr algn="l"/>
            <a:r>
              <a:rPr lang="hu-HU" b="1" cap="small" dirty="0" smtClean="0">
                <a:solidFill>
                  <a:schemeClr val="tx2">
                    <a:lumMod val="75000"/>
                  </a:schemeClr>
                </a:solidFill>
              </a:rPr>
              <a:t>Tartalom: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>
                    <a:lumMod val="50000"/>
                  </a:schemeClr>
                </a:solidFill>
              </a:rPr>
              <a:t>SH Formai Bírálat, Felvételi (menetrend összefoglaló, leírás, </a:t>
            </a:r>
            <a:r>
              <a:rPr lang="hu-HU" b="1" dirty="0" err="1" smtClean="0">
                <a:solidFill>
                  <a:schemeClr val="bg1">
                    <a:lumMod val="50000"/>
                  </a:schemeClr>
                </a:solidFill>
              </a:rPr>
              <a:t>Chronos</a:t>
            </a:r>
            <a:r>
              <a:rPr lang="hu-HU" b="1" dirty="0" smtClean="0">
                <a:solidFill>
                  <a:schemeClr val="bg1">
                    <a:lumMod val="50000"/>
                  </a:schemeClr>
                </a:solidFill>
              </a:rPr>
              <a:t> képernyők)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>
                    <a:lumMod val="50000"/>
                  </a:schemeClr>
                </a:solidFill>
              </a:rPr>
              <a:t>SH Magyar ny. felvételi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>
                    <a:lumMod val="50000"/>
                  </a:schemeClr>
                </a:solidFill>
              </a:rPr>
              <a:t>SH Szabályzat módosítás, újdonságok/programfejlesztés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hu-HU" b="1" dirty="0">
                <a:solidFill>
                  <a:schemeClr val="bg1">
                    <a:lumMod val="50000"/>
                  </a:schemeClr>
                </a:solidFill>
              </a:rPr>
              <a:t>SH OH képzés 2017.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>
                    <a:lumMod val="50000"/>
                  </a:schemeClr>
                </a:solidFill>
              </a:rPr>
              <a:t>SH FOI Beszámoló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hu-HU" b="1" dirty="0" smtClean="0">
                <a:solidFill>
                  <a:schemeClr val="bg1">
                    <a:lumMod val="50000"/>
                  </a:schemeClr>
                </a:solidFill>
              </a:rPr>
              <a:t>Toborzóügynökségek gyűjtése</a:t>
            </a:r>
            <a:endParaRPr lang="hu-H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0"/>
            <a:ext cx="9966046" cy="685495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344" y="260648"/>
            <a:ext cx="8229600" cy="1339552"/>
          </a:xfrm>
        </p:spPr>
        <p:txBody>
          <a:bodyPr>
            <a:normAutofit/>
          </a:bodyPr>
          <a:lstStyle/>
          <a:p>
            <a:r>
              <a:rPr lang="hu-HU" sz="3600" b="1" dirty="0" smtClean="0"/>
              <a:t>Magyar </a:t>
            </a:r>
            <a:r>
              <a:rPr lang="hu-HU" sz="3600" b="1" dirty="0"/>
              <a:t>nyelvi előkészítő </a:t>
            </a:r>
            <a:r>
              <a:rPr lang="hu-HU" sz="3600" b="1" dirty="0" smtClean="0"/>
              <a:t>intézmények 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pPr lvl="0"/>
            <a:r>
              <a:rPr lang="hu-HU" dirty="0" smtClean="0">
                <a:solidFill>
                  <a:schemeClr val="bg1"/>
                </a:solidFill>
              </a:rPr>
              <a:t>felvételi </a:t>
            </a:r>
            <a:r>
              <a:rPr lang="hu-HU" dirty="0">
                <a:solidFill>
                  <a:schemeClr val="bg1"/>
                </a:solidFill>
              </a:rPr>
              <a:t>vizsgák</a:t>
            </a:r>
          </a:p>
          <a:p>
            <a:endParaRPr lang="hu-HU" dirty="0"/>
          </a:p>
        </p:txBody>
      </p:sp>
      <p:graphicFrame>
        <p:nvGraphicFramePr>
          <p:cNvPr id="6" name="Tartalom helye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41531475"/>
              </p:ext>
            </p:extLst>
          </p:nvPr>
        </p:nvGraphicFramePr>
        <p:xfrm>
          <a:off x="1397000" y="1875314"/>
          <a:ext cx="6350000" cy="3975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168">
                  <a:extLst>
                    <a:ext uri="{9D8B030D-6E8A-4147-A177-3AD203B41FA5}">
                      <a16:colId xmlns="" xmlns:a16="http://schemas.microsoft.com/office/drawing/2014/main" val="2629763373"/>
                    </a:ext>
                  </a:extLst>
                </a:gridCol>
                <a:gridCol w="456972">
                  <a:extLst>
                    <a:ext uri="{9D8B030D-6E8A-4147-A177-3AD203B41FA5}">
                      <a16:colId xmlns="" xmlns:a16="http://schemas.microsoft.com/office/drawing/2014/main" val="3846453084"/>
                    </a:ext>
                  </a:extLst>
                </a:gridCol>
                <a:gridCol w="1510545">
                  <a:extLst>
                    <a:ext uri="{9D8B030D-6E8A-4147-A177-3AD203B41FA5}">
                      <a16:colId xmlns="" xmlns:a16="http://schemas.microsoft.com/office/drawing/2014/main" val="2751968812"/>
                    </a:ext>
                  </a:extLst>
                </a:gridCol>
                <a:gridCol w="787006">
                  <a:extLst>
                    <a:ext uri="{9D8B030D-6E8A-4147-A177-3AD203B41FA5}">
                      <a16:colId xmlns="" xmlns:a16="http://schemas.microsoft.com/office/drawing/2014/main" val="3282953586"/>
                    </a:ext>
                  </a:extLst>
                </a:gridCol>
                <a:gridCol w="980585">
                  <a:extLst>
                    <a:ext uri="{9D8B030D-6E8A-4147-A177-3AD203B41FA5}">
                      <a16:colId xmlns="" xmlns:a16="http://schemas.microsoft.com/office/drawing/2014/main" val="295244866"/>
                    </a:ext>
                  </a:extLst>
                </a:gridCol>
                <a:gridCol w="863168">
                  <a:extLst>
                    <a:ext uri="{9D8B030D-6E8A-4147-A177-3AD203B41FA5}">
                      <a16:colId xmlns="" xmlns:a16="http://schemas.microsoft.com/office/drawing/2014/main" val="76028636"/>
                    </a:ext>
                  </a:extLst>
                </a:gridCol>
                <a:gridCol w="888556">
                  <a:extLst>
                    <a:ext uri="{9D8B030D-6E8A-4147-A177-3AD203B41FA5}">
                      <a16:colId xmlns="" xmlns:a16="http://schemas.microsoft.com/office/drawing/2014/main" val="2570108859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u="none" strike="noStrike" dirty="0">
                          <a:effectLst/>
                        </a:rPr>
                        <a:t>Intézmény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u="none" strike="noStrike">
                          <a:effectLst/>
                        </a:rPr>
                        <a:t>Félév</a:t>
                      </a:r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u="none" strike="noStrike">
                          <a:effectLst/>
                        </a:rPr>
                        <a:t>Képzés </a:t>
                      </a:r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u="none" strike="noStrike">
                          <a:effectLst/>
                        </a:rPr>
                        <a:t>Bemeneti nyelvi szint</a:t>
                      </a:r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u="none" strike="noStrike">
                          <a:effectLst/>
                        </a:rPr>
                        <a:t>Óraszám</a:t>
                      </a:r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u="none" strike="noStrike">
                          <a:effectLst/>
                        </a:rPr>
                        <a:t>Záróvizsga</a:t>
                      </a:r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u="none" strike="noStrike" dirty="0">
                          <a:effectLst/>
                        </a:rPr>
                        <a:t>Kimeneti követelmény 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0465435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</a:rPr>
                        <a:t>ELTE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1.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általános nyelvi képzés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nincs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300 óra/ 15 hét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 dirty="0">
                          <a:effectLst/>
                        </a:rPr>
                        <a:t> január 10-15.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A2 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063621798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ELTE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2.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 dirty="0">
                          <a:effectLst/>
                        </a:rPr>
                        <a:t>általános nyelvi és szaknyelvi  képzés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A2-B2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300 óra/ 15 hét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június 7-9.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B2 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54975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KKM-BI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1.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általános nyelvi képzés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Nincs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390 óra/13 hét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 dirty="0">
                          <a:effectLst/>
                        </a:rPr>
                        <a:t>B1 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85356419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KKM-BI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2.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szaknyelvi képzés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B/1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390 óra/13 hét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június 1-2., június 6-9.</a:t>
                      </a:r>
                      <a:br>
                        <a:rPr lang="hu-H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hu-H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hu-H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B2 szakmai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2369402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PTE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1.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általános nyelvi képzés, integréció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nincs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400 óra/15 hét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Január 15.</a:t>
                      </a:r>
                      <a:endParaRPr lang="hu-H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B1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0738457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PTE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2.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 dirty="0">
                          <a:effectLst/>
                        </a:rPr>
                        <a:t>általános </a:t>
                      </a:r>
                      <a:r>
                        <a:rPr lang="hu-HU" sz="1100" u="none" strike="noStrike">
                          <a:effectLst/>
                        </a:rPr>
                        <a:t>nyelvi </a:t>
                      </a:r>
                      <a:r>
                        <a:rPr lang="hu-HU" sz="1100" u="none" strike="noStrike" smtClean="0">
                          <a:effectLst/>
                        </a:rPr>
                        <a:t>–és</a:t>
                      </a:r>
                      <a:r>
                        <a:rPr lang="hu-HU" sz="1100" u="none" strike="noStrike" baseline="0" smtClean="0">
                          <a:effectLst/>
                        </a:rPr>
                        <a:t> </a:t>
                      </a:r>
                      <a:r>
                        <a:rPr lang="hu-HU" sz="1100" u="none" strike="noStrike" smtClean="0">
                          <a:effectLst/>
                        </a:rPr>
                        <a:t>szaknyelvi </a:t>
                      </a:r>
                      <a:r>
                        <a:rPr lang="hu-HU" sz="1100" u="none" strike="noStrike" dirty="0" smtClean="0">
                          <a:effectLst/>
                        </a:rPr>
                        <a:t>képzés</a:t>
                      </a:r>
                      <a:r>
                        <a:rPr lang="hu-HU" sz="1100" u="none" strike="noStrike" smtClean="0">
                          <a:effectLst/>
                        </a:rPr>
                        <a:t>, integráció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B1 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400 óra/15 hét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Június 15.</a:t>
                      </a:r>
                      <a:endParaRPr lang="hu-H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 dirty="0">
                          <a:effectLst/>
                        </a:rPr>
                        <a:t>B2 ECL + szakmai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823781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SZIE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1.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általános nyelvi képzés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nincs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510 óra/17 hét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Február 6.</a:t>
                      </a:r>
                      <a:endParaRPr lang="hu-H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 dirty="0">
                          <a:effectLst/>
                        </a:rPr>
                        <a:t>B2 közeli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01309275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SZIE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2.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általános nyelvi és szaknyelvi  képzés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B2 közeli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>
                          <a:effectLst/>
                        </a:rPr>
                        <a:t>600 óra/20 hét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június 9</a:t>
                      </a:r>
                      <a:r>
                        <a:rPr lang="hu-H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hu-H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június 12.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u="none" strike="noStrike" dirty="0">
                          <a:effectLst/>
                        </a:rPr>
                        <a:t>B2 szakmai 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507268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76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3048"/>
            <a:ext cx="9966046" cy="685495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/>
              <a:t>SH Szabályzat újdonságok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-468560" y="1340768"/>
            <a:ext cx="9001000" cy="478539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hu-HU" sz="9600" dirty="0"/>
          </a:p>
          <a:p>
            <a:r>
              <a:rPr lang="hu-HU" sz="9600" u="sng" dirty="0" smtClean="0"/>
              <a:t>Hallgatói pályázati folyamat</a:t>
            </a:r>
          </a:p>
          <a:p>
            <a:pPr lvl="1"/>
            <a:r>
              <a:rPr lang="hu-HU" sz="9600" dirty="0" smtClean="0"/>
              <a:t>Pályázatok </a:t>
            </a:r>
            <a:r>
              <a:rPr lang="hu-HU" sz="9600" dirty="0"/>
              <a:t>formai ellenőrzését FOI </a:t>
            </a:r>
            <a:r>
              <a:rPr lang="hu-HU" sz="9600" dirty="0" smtClean="0"/>
              <a:t>végzik nem a TKA</a:t>
            </a:r>
          </a:p>
          <a:p>
            <a:pPr lvl="1"/>
            <a:r>
              <a:rPr lang="hu-HU" sz="9600" dirty="0" smtClean="0"/>
              <a:t>Külföldi partner min. 20% tartaléklistát állít (korábban </a:t>
            </a:r>
            <a:r>
              <a:rPr lang="hu-HU" sz="9600" dirty="0" err="1" smtClean="0"/>
              <a:t>max</a:t>
            </a:r>
            <a:r>
              <a:rPr lang="hu-HU" sz="9600" dirty="0" smtClean="0"/>
              <a:t>. 20%)</a:t>
            </a:r>
            <a:endParaRPr lang="hu-HU" sz="9600" dirty="0"/>
          </a:p>
          <a:p>
            <a:pPr lvl="1"/>
            <a:r>
              <a:rPr lang="hu-HU" sz="9600" dirty="0" smtClean="0"/>
              <a:t>Hiánypótlás (diploma, nyelvvizsga): </a:t>
            </a:r>
            <a:r>
              <a:rPr lang="hu-HU" sz="9600" dirty="0"/>
              <a:t>Augusztus </a:t>
            </a:r>
            <a:r>
              <a:rPr lang="hu-HU" sz="9600" dirty="0" smtClean="0"/>
              <a:t>1. (Augusztus 15. helyett)</a:t>
            </a:r>
          </a:p>
          <a:p>
            <a:pPr lvl="1"/>
            <a:r>
              <a:rPr lang="hu-HU" sz="9600" dirty="0" smtClean="0"/>
              <a:t>Zeneművészeti/műszaki előkészítő vagy zeneművészeti képzés utáni specializációt nyújtó képzésre nem lehet pályázni, hanem magára a képzésre, felvételin az intézmény dönti el, hogy mire veszi fel az ösztöndíjast</a:t>
            </a:r>
          </a:p>
          <a:p>
            <a:pPr lvl="1"/>
            <a:r>
              <a:rPr lang="hu-HU" sz="9600" dirty="0" smtClean="0"/>
              <a:t>A FOI beiratkozáskor a 18. életévét betöltött hallgató pályázhat</a:t>
            </a:r>
          </a:p>
          <a:p>
            <a:pPr marL="457200" lvl="1" indent="0">
              <a:buNone/>
            </a:pPr>
            <a:endParaRPr lang="hu-HU" sz="9600" dirty="0" smtClean="0"/>
          </a:p>
          <a:p>
            <a:pPr marL="457200" lvl="1" indent="0">
              <a:buNone/>
            </a:pPr>
            <a:endParaRPr lang="hu-HU" sz="8000" dirty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651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3048"/>
            <a:ext cx="9966046" cy="685495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/>
              <a:t>SH Szabályzat újdonságok II.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-468560" y="1340768"/>
            <a:ext cx="9001000" cy="4785395"/>
          </a:xfrm>
        </p:spPr>
        <p:txBody>
          <a:bodyPr>
            <a:normAutofit fontScale="850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hu-HU" u="sng" dirty="0"/>
              <a:t>Ösztöndíjas kötelezettségei /</a:t>
            </a:r>
            <a:r>
              <a:rPr lang="hu-HU" u="sng" dirty="0" smtClean="0"/>
              <a:t>jogosultságai</a:t>
            </a:r>
            <a:r>
              <a:rPr lang="hu-HU" sz="2400" dirty="0"/>
              <a:t>	</a:t>
            </a:r>
            <a:endParaRPr lang="hu-HU" dirty="0" smtClean="0"/>
          </a:p>
          <a:p>
            <a:pPr lvl="1"/>
            <a:r>
              <a:rPr lang="hu-HU" dirty="0" smtClean="0"/>
              <a:t>Halasztás: Szeptember 30-ig (</a:t>
            </a:r>
            <a:r>
              <a:rPr lang="hu-HU" dirty="0"/>
              <a:t>tanév/félév kezdetét követő 30 napon </a:t>
            </a:r>
            <a:r>
              <a:rPr lang="hu-HU" dirty="0" smtClean="0"/>
              <a:t>belül)</a:t>
            </a:r>
          </a:p>
          <a:p>
            <a:pPr lvl="1"/>
            <a:r>
              <a:rPr lang="hu-HU" dirty="0"/>
              <a:t>Beiratkozás: Szeptember 30-ig, Február </a:t>
            </a:r>
            <a:r>
              <a:rPr lang="hu-HU" dirty="0" smtClean="0"/>
              <a:t>28-ig (</a:t>
            </a:r>
            <a:r>
              <a:rPr lang="hu-HU" dirty="0"/>
              <a:t>tanév/félév kezdetét követő 30 napon </a:t>
            </a:r>
            <a:r>
              <a:rPr lang="hu-HU" dirty="0" smtClean="0"/>
              <a:t>belül)</a:t>
            </a:r>
            <a:endParaRPr lang="hu-HU" dirty="0"/>
          </a:p>
          <a:p>
            <a:pPr lvl="1"/>
            <a:r>
              <a:rPr lang="hu-HU" dirty="0"/>
              <a:t>Nem lehet hosszabbítani: 2016/2017-es tanévtől kezdett doktori képzést </a:t>
            </a:r>
            <a:endParaRPr lang="hu-HU" dirty="0" smtClean="0"/>
          </a:p>
          <a:p>
            <a:pPr lvl="1"/>
            <a:r>
              <a:rPr lang="hu-HU" dirty="0" smtClean="0"/>
              <a:t>Hosszabbítás: 1 félévre, </a:t>
            </a:r>
            <a:r>
              <a:rPr lang="hu-HU" dirty="0" err="1" smtClean="0"/>
              <a:t>max</a:t>
            </a:r>
            <a:r>
              <a:rPr lang="hu-HU" dirty="0" smtClean="0"/>
              <a:t>. 2x</a:t>
            </a:r>
            <a:endParaRPr lang="hu-HU" dirty="0"/>
          </a:p>
          <a:p>
            <a:pPr lvl="1"/>
            <a:r>
              <a:rPr lang="hu-HU" dirty="0"/>
              <a:t>Intézmény-, szak- és nyelvváltás: Január 15., Augusztus 15</a:t>
            </a:r>
            <a:r>
              <a:rPr lang="hu-HU" dirty="0" smtClean="0"/>
              <a:t>. (dec. 15 helyett)</a:t>
            </a:r>
            <a:endParaRPr lang="hu-HU" dirty="0"/>
          </a:p>
          <a:p>
            <a:pPr lvl="1"/>
            <a:r>
              <a:rPr lang="hu-HU" dirty="0"/>
              <a:t>Az ösztöndíjas köteles </a:t>
            </a:r>
            <a:r>
              <a:rPr lang="hu-HU" dirty="0" err="1"/>
              <a:t>életvitelszerűen</a:t>
            </a:r>
            <a:r>
              <a:rPr lang="hu-HU" dirty="0"/>
              <a:t> Magyarországon tartózkodni a tanulmányi időszakban, ellenkező esetben a hallgató ösztöndíjas jogviszonya megszűnik. </a:t>
            </a:r>
          </a:p>
          <a:p>
            <a:pPr lvl="1"/>
            <a:r>
              <a:rPr lang="hu-HU" dirty="0"/>
              <a:t>A hallgató köteles tájékoztatni a felsőoktatási intézményt, amennyiben összefüggő 10 napot meghaladó időtartamot nem tartózkodik Magyarországon a tanulmányi időszakban.</a:t>
            </a:r>
          </a:p>
          <a:p>
            <a:pPr lvl="1"/>
            <a:r>
              <a:rPr lang="hu-HU" dirty="0"/>
              <a:t>Munkavállalás </a:t>
            </a:r>
            <a:r>
              <a:rPr lang="hu-HU" dirty="0" smtClean="0"/>
              <a:t>szabályozása: </a:t>
            </a:r>
            <a:r>
              <a:rPr lang="hu-HU" dirty="0" err="1" smtClean="0"/>
              <a:t>max</a:t>
            </a:r>
            <a:r>
              <a:rPr lang="hu-HU" dirty="0" smtClean="0"/>
              <a:t>. 24 óra /hét szorgalmi időszakban, </a:t>
            </a:r>
            <a:r>
              <a:rPr lang="hu-HU" dirty="0" err="1" smtClean="0"/>
              <a:t>max</a:t>
            </a:r>
            <a:r>
              <a:rPr lang="hu-HU" dirty="0" smtClean="0"/>
              <a:t>. 90 nap v. 66 munkanap szorgalmi időszakon kívül</a:t>
            </a:r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457200" lvl="1" indent="0">
              <a:buNone/>
            </a:pPr>
            <a:endParaRPr lang="hu-HU" sz="4400" dirty="0"/>
          </a:p>
          <a:p>
            <a:pPr marL="457200" lvl="1" indent="0">
              <a:buNone/>
            </a:pPr>
            <a:endParaRPr lang="hu-HU" sz="9600" dirty="0" smtClean="0"/>
          </a:p>
          <a:p>
            <a:pPr lvl="1"/>
            <a:endParaRPr lang="hu-HU" sz="8000" dirty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pPr lvl="1"/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31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3048"/>
            <a:ext cx="9966046" cy="685495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/>
              <a:t>SH Szabályzat újdonságok III.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-468560" y="1340768"/>
            <a:ext cx="9001000" cy="4785395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hu-HU" u="sng" dirty="0" smtClean="0"/>
              <a:t>FOI </a:t>
            </a:r>
            <a:r>
              <a:rPr lang="hu-HU" u="sng" dirty="0"/>
              <a:t>kötelezettségei /</a:t>
            </a:r>
            <a:r>
              <a:rPr lang="hu-HU" u="sng" dirty="0" smtClean="0"/>
              <a:t>jogosultságai</a:t>
            </a:r>
            <a:r>
              <a:rPr lang="hu-HU" sz="2400" dirty="0"/>
              <a:t>	</a:t>
            </a:r>
            <a:endParaRPr lang="hu-HU" dirty="0" smtClean="0"/>
          </a:p>
          <a:p>
            <a:pPr lvl="1"/>
            <a:r>
              <a:rPr lang="hu-HU" dirty="0" smtClean="0"/>
              <a:t>40 </a:t>
            </a:r>
            <a:r>
              <a:rPr lang="hu-HU" dirty="0"/>
              <a:t>ezer forint lakhatási </a:t>
            </a:r>
            <a:r>
              <a:rPr lang="hu-HU" dirty="0" smtClean="0"/>
              <a:t>támogatás 12 hónapon át (korábban 30 ezer Ft, </a:t>
            </a:r>
            <a:r>
              <a:rPr lang="hu-HU" dirty="0" err="1" smtClean="0"/>
              <a:t>Mo</a:t>
            </a:r>
            <a:r>
              <a:rPr lang="hu-HU" dirty="0" smtClean="0"/>
              <a:t>-i tartózkodás alatt)</a:t>
            </a:r>
          </a:p>
          <a:p>
            <a:pPr lvl="1"/>
            <a:r>
              <a:rPr lang="hu-HU" dirty="0" smtClean="0"/>
              <a:t>Beiratkozott </a:t>
            </a:r>
            <a:r>
              <a:rPr lang="hu-HU" dirty="0"/>
              <a:t>ösztöndíjas hallgatók listájának </a:t>
            </a:r>
            <a:r>
              <a:rPr lang="hu-HU" dirty="0" smtClean="0"/>
              <a:t>megküldése TKA-</a:t>
            </a:r>
            <a:r>
              <a:rPr lang="hu-HU" dirty="0" err="1" smtClean="0"/>
              <a:t>nak</a:t>
            </a:r>
            <a:r>
              <a:rPr lang="hu-HU" dirty="0" smtClean="0"/>
              <a:t>: </a:t>
            </a:r>
            <a:r>
              <a:rPr lang="hu-HU" dirty="0"/>
              <a:t>m</a:t>
            </a:r>
            <a:r>
              <a:rPr lang="hu-HU" dirty="0" smtClean="0"/>
              <a:t>inden </a:t>
            </a:r>
            <a:r>
              <a:rPr lang="hu-HU" dirty="0"/>
              <a:t>szemeszter első hónapjának 30. </a:t>
            </a:r>
            <a:r>
              <a:rPr lang="hu-HU" dirty="0" smtClean="0"/>
              <a:t>napjáig (korábban nem volt dátum meghatározva)</a:t>
            </a:r>
          </a:p>
          <a:p>
            <a:pPr lvl="1"/>
            <a:r>
              <a:rPr lang="hu-HU" dirty="0"/>
              <a:t>Az első ösztöndíjrészlet kifizetés a beiratkozást követően 30 napon </a:t>
            </a:r>
            <a:r>
              <a:rPr lang="hu-HU" dirty="0" smtClean="0"/>
              <a:t>belül (10 munkanap helyett)</a:t>
            </a:r>
          </a:p>
          <a:p>
            <a:pPr lvl="1"/>
            <a:r>
              <a:rPr lang="hu-HU" dirty="0" smtClean="0"/>
              <a:t>Intézményi </a:t>
            </a:r>
            <a:r>
              <a:rPr lang="hu-HU" dirty="0"/>
              <a:t>szakmai </a:t>
            </a:r>
            <a:r>
              <a:rPr lang="hu-HU" dirty="0" smtClean="0"/>
              <a:t>beszámoló: Március 15-ig, Október 30-ig</a:t>
            </a:r>
          </a:p>
          <a:p>
            <a:pPr lvl="1"/>
            <a:r>
              <a:rPr lang="hu-HU" dirty="0" smtClean="0"/>
              <a:t>EMMI kifizetés </a:t>
            </a:r>
            <a:r>
              <a:rPr lang="hu-HU" dirty="0" err="1" smtClean="0"/>
              <a:t>FOIk-nak</a:t>
            </a:r>
            <a:r>
              <a:rPr lang="hu-HU" dirty="0" smtClean="0"/>
              <a:t>: </a:t>
            </a:r>
            <a:r>
              <a:rPr lang="hu-HU" dirty="0"/>
              <a:t>az adott félévre vonatkozó előirányzatot </a:t>
            </a:r>
            <a:r>
              <a:rPr lang="hu-HU" dirty="0" smtClean="0"/>
              <a:t>biztosít (nem </a:t>
            </a:r>
            <a:r>
              <a:rPr lang="hu-HU" dirty="0"/>
              <a:t>a beiratkozott hallgatók listájának elfogadását követően utalja a </a:t>
            </a:r>
            <a:r>
              <a:rPr lang="hu-HU" dirty="0" smtClean="0"/>
              <a:t>támogatást)</a:t>
            </a:r>
            <a:endParaRPr lang="hu-HU" dirty="0"/>
          </a:p>
          <a:p>
            <a:pPr lvl="1"/>
            <a:endParaRPr lang="hu-HU" dirty="0"/>
          </a:p>
          <a:p>
            <a:pPr marL="457200" lvl="1" indent="0">
              <a:buNone/>
            </a:pPr>
            <a:endParaRPr lang="hu-HU" dirty="0"/>
          </a:p>
          <a:p>
            <a:pPr lvl="1"/>
            <a:endParaRPr lang="hu-HU" dirty="0" smtClean="0"/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457200" lvl="1" indent="0">
              <a:buNone/>
            </a:pPr>
            <a:endParaRPr lang="hu-HU" sz="4400" dirty="0"/>
          </a:p>
          <a:p>
            <a:pPr marL="457200" lvl="1" indent="0">
              <a:buNone/>
            </a:pPr>
            <a:endParaRPr lang="hu-HU" sz="9600" dirty="0" smtClean="0"/>
          </a:p>
          <a:p>
            <a:pPr lvl="1"/>
            <a:endParaRPr lang="hu-HU" sz="8000" dirty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pPr lvl="1"/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9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0"/>
            <a:ext cx="9966046" cy="685495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060281" cy="1440160"/>
          </a:xfrm>
        </p:spPr>
        <p:txBody>
          <a:bodyPr>
            <a:noAutofit/>
          </a:bodyPr>
          <a:lstStyle/>
          <a:p>
            <a:r>
              <a:rPr lang="hu-HU" sz="3200" b="1" dirty="0"/>
              <a:t>Oktatási Hivatal </a:t>
            </a:r>
            <a:r>
              <a:rPr lang="hu-HU" sz="3200" b="1" dirty="0" smtClean="0"/>
              <a:t>Magyar </a:t>
            </a:r>
            <a:r>
              <a:rPr lang="hu-HU" sz="3200" b="1" dirty="0"/>
              <a:t>Ekvivalencia és Információs </a:t>
            </a:r>
            <a:r>
              <a:rPr lang="hu-HU" sz="3200" b="1" dirty="0" smtClean="0"/>
              <a:t>Központ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> Külföldi </a:t>
            </a:r>
            <a:r>
              <a:rPr lang="hu-HU" sz="3200" dirty="0"/>
              <a:t>diplomák </a:t>
            </a:r>
            <a:r>
              <a:rPr lang="hu-HU" sz="3200" dirty="0" smtClean="0"/>
              <a:t>elismertetése  </a:t>
            </a:r>
            <a:br>
              <a:rPr lang="hu-HU" sz="3200" dirty="0" smtClean="0"/>
            </a:br>
            <a:r>
              <a:rPr lang="hu-HU" sz="3200" dirty="0" smtClean="0"/>
              <a:t>- szakmai műhely-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95536" y="3573016"/>
            <a:ext cx="4896544" cy="2121099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 smtClean="0"/>
              <a:t>A koordinátori találkozón megismert OH </a:t>
            </a:r>
            <a:r>
              <a:rPr lang="hu-HU" sz="2400" dirty="0" err="1" smtClean="0"/>
              <a:t>MEIK-vel</a:t>
            </a:r>
            <a:r>
              <a:rPr lang="hu-HU" sz="2400" dirty="0" smtClean="0"/>
              <a:t> zajlik az egyeztetés a szakmai műhely megtartásáról a </a:t>
            </a:r>
            <a:r>
              <a:rPr lang="hu-HU" sz="2400" dirty="0" err="1" smtClean="0"/>
              <a:t>FOI-k</a:t>
            </a:r>
            <a:r>
              <a:rPr lang="hu-HU" sz="2400" dirty="0" smtClean="0"/>
              <a:t> számára. </a:t>
            </a:r>
          </a:p>
          <a:p>
            <a:r>
              <a:rPr lang="hu-HU" sz="2400" dirty="0" smtClean="0"/>
              <a:t>További információval az SH levelezőlistán küldünk tájékoztatást.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1026" name="Picture 2" descr="Képtalálat a következőre: „diploma mill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12976"/>
            <a:ext cx="2443657" cy="279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2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0"/>
            <a:ext cx="9966046" cy="685495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/>
              <a:t>SH FOI Beszámoló és előrejelzés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8075240" cy="4525963"/>
          </a:xfrm>
        </p:spPr>
        <p:txBody>
          <a:bodyPr>
            <a:noAutofit/>
          </a:bodyPr>
          <a:lstStyle/>
          <a:p>
            <a:r>
              <a:rPr lang="hu-HU" sz="2400" dirty="0" smtClean="0"/>
              <a:t>2016-ig EMMI beszámolók készültek</a:t>
            </a:r>
          </a:p>
          <a:p>
            <a:r>
              <a:rPr lang="hu-HU" sz="2400" dirty="0" smtClean="0"/>
              <a:t>2016 tavasz első TKA SH FOI beszámoló</a:t>
            </a:r>
          </a:p>
          <a:p>
            <a:r>
              <a:rPr lang="hu-HU" sz="2400" dirty="0" smtClean="0"/>
              <a:t>2016 ősz második (egy éves) TKA SH FOI beszámoló</a:t>
            </a:r>
          </a:p>
          <a:p>
            <a:endParaRPr lang="hu-HU" sz="2400" dirty="0" smtClean="0"/>
          </a:p>
          <a:p>
            <a:r>
              <a:rPr lang="hu-HU" sz="2400" dirty="0" smtClean="0"/>
              <a:t>2017 tavasz: EMMI, TKA külön beszámolók</a:t>
            </a:r>
          </a:p>
          <a:p>
            <a:pPr lvl="1"/>
            <a:r>
              <a:rPr lang="hu-HU" dirty="0" smtClean="0"/>
              <a:t>EMMI pénzügyi beszámoló; TKA szakmai beszámoló és előrejelzés</a:t>
            </a:r>
          </a:p>
          <a:p>
            <a:r>
              <a:rPr lang="hu-HU" sz="2400" dirty="0" smtClean="0"/>
              <a:t>2017 tavaszán a TKA beszámoló rövidült, maximum 1 oldalas leírást kér. A táblázat (2 füles) (ösztöndíjas hallgatók) nem változott</a:t>
            </a:r>
          </a:p>
          <a:p>
            <a:r>
              <a:rPr lang="hu-HU" sz="2400" dirty="0" smtClean="0"/>
              <a:t>Kérjük a </a:t>
            </a:r>
            <a:r>
              <a:rPr lang="hu-HU" sz="2400" u="sng" dirty="0" smtClean="0"/>
              <a:t>táblázatok pontos és hiánytalan kitöltését</a:t>
            </a:r>
            <a:r>
              <a:rPr lang="hu-HU" sz="2400" dirty="0" smtClean="0"/>
              <a:t>, a beszámoló beküldési határideje: 2017. március 31.</a:t>
            </a:r>
          </a:p>
          <a:p>
            <a:endParaRPr lang="hu-HU" sz="2400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54535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0"/>
            <a:ext cx="9966046" cy="685495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Hallgatótoborzó ügynökségek</a:t>
            </a:r>
            <a:br>
              <a:rPr lang="hu-HU" sz="3200" b="1" dirty="0" smtClean="0"/>
            </a:br>
            <a:r>
              <a:rPr lang="hu-HU" sz="3200" dirty="0" smtClean="0"/>
              <a:t>országos nyilvántartás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67544" y="2204864"/>
            <a:ext cx="8075240" cy="324036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Az MRK NB keretében merült fel, hogy érdemes lehet összesíteni a diáktoborzással foglalkozó  ügynökségeket, szervezeteket</a:t>
            </a:r>
          </a:p>
          <a:p>
            <a:r>
              <a:rPr lang="hu-HU" sz="2400" dirty="0" smtClean="0"/>
              <a:t>A gyűjtés nem akkreditációs céllal történne</a:t>
            </a:r>
          </a:p>
          <a:p>
            <a:r>
              <a:rPr lang="hu-HU" sz="2400" dirty="0" smtClean="0"/>
              <a:t>Érdemes lehet országos szinten is tudni, mely intézmény mely szervező partnerhez fordul, milyen hálózattal rendelkezik? Következő egyéni hallgatói felhívás idejére (2017. nov. (terv)) lehetne megvalósítani.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35868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5770984" cy="4525963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hu-HU" sz="3600" dirty="0" smtClean="0"/>
              <a:t>Köszönjük megtisztelő figyelmüket</a:t>
            </a:r>
            <a:r>
              <a:rPr lang="hu-HU" dirty="0" smtClean="0"/>
              <a:t>!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Veress Mariann (#110)</a:t>
            </a:r>
          </a:p>
          <a:p>
            <a:pPr marL="0" indent="0">
              <a:buNone/>
            </a:pPr>
            <a:r>
              <a:rPr lang="hu-HU" dirty="0" err="1" smtClean="0">
                <a:hlinkClick r:id="rId3"/>
              </a:rPr>
              <a:t>Mariann.veress</a:t>
            </a:r>
            <a:r>
              <a:rPr lang="hu-HU" dirty="0" smtClean="0">
                <a:hlinkClick r:id="rId3"/>
              </a:rPr>
              <a:t>@</a:t>
            </a:r>
            <a:r>
              <a:rPr lang="hu-HU" dirty="0" err="1" smtClean="0">
                <a:hlinkClick r:id="rId3"/>
              </a:rPr>
              <a:t>tpf.hu</a:t>
            </a:r>
            <a:r>
              <a:rPr lang="hu-HU" dirty="0" smtClean="0"/>
              <a:t> 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Bélik Márton (#253)</a:t>
            </a:r>
            <a:endParaRPr lang="hu-HU" dirty="0"/>
          </a:p>
          <a:p>
            <a:pPr marL="0" indent="0">
              <a:buNone/>
            </a:pPr>
            <a:r>
              <a:rPr lang="hu-HU" dirty="0" err="1">
                <a:hlinkClick r:id="rId4"/>
              </a:rPr>
              <a:t>Marton.belik</a:t>
            </a:r>
            <a:r>
              <a:rPr lang="hu-HU" dirty="0">
                <a:hlinkClick r:id="rId4"/>
              </a:rPr>
              <a:t>@</a:t>
            </a:r>
            <a:r>
              <a:rPr lang="hu-HU" dirty="0" err="1">
                <a:hlinkClick r:id="rId4"/>
              </a:rPr>
              <a:t>tpf.hu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38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32754651"/>
              </p:ext>
            </p:extLst>
          </p:nvPr>
        </p:nvGraphicFramePr>
        <p:xfrm>
          <a:off x="-85420" y="0"/>
          <a:ext cx="923170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987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0"/>
            <a:ext cx="9966046" cy="685495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Stipendium Hungaricum felvételi</a:t>
            </a:r>
            <a:br>
              <a:rPr lang="hu-HU" sz="3200" dirty="0" smtClean="0"/>
            </a:br>
            <a:r>
              <a:rPr lang="hu-HU" sz="3200" u="sng" dirty="0" smtClean="0"/>
              <a:t>idegen </a:t>
            </a:r>
            <a:r>
              <a:rPr lang="hu-HU" sz="3200" dirty="0" smtClean="0"/>
              <a:t>nyelvű képzések, előkészítők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-324544" y="1484784"/>
            <a:ext cx="9468544" cy="4525963"/>
          </a:xfrm>
        </p:spPr>
        <p:txBody>
          <a:bodyPr>
            <a:noAutofit/>
          </a:bodyPr>
          <a:lstStyle/>
          <a:p>
            <a:r>
              <a:rPr lang="hu-HU" sz="2200" b="1" dirty="0" smtClean="0"/>
              <a:t>Jelentkezés:  </a:t>
            </a:r>
            <a:r>
              <a:rPr lang="hu-HU" sz="2200" dirty="0" smtClean="0"/>
              <a:t>03.05.; 03.31</a:t>
            </a:r>
          </a:p>
          <a:p>
            <a:r>
              <a:rPr lang="hu-HU" sz="2200" b="1" dirty="0" smtClean="0"/>
              <a:t>Jelölés:</a:t>
            </a:r>
            <a:r>
              <a:rPr lang="hu-HU" sz="2200" dirty="0" smtClean="0"/>
              <a:t> 04.07. (már érkeznek jelölések)</a:t>
            </a:r>
          </a:p>
          <a:p>
            <a:r>
              <a:rPr lang="hu-HU" sz="2200" b="1" dirty="0" smtClean="0"/>
              <a:t>Pályázókkal való kapcsolatfelvétel: </a:t>
            </a:r>
            <a:r>
              <a:rPr lang="hu-HU" sz="2200" dirty="0" smtClean="0"/>
              <a:t>a jelöléstől</a:t>
            </a:r>
          </a:p>
          <a:p>
            <a:r>
              <a:rPr lang="hu-HU" sz="2200" b="1" dirty="0" smtClean="0"/>
              <a:t>Felvételi:</a:t>
            </a:r>
            <a:r>
              <a:rPr lang="hu-HU" sz="2200" dirty="0" smtClean="0"/>
              <a:t> jelöléstől legkésőbb 06.01-ig (egyes esetekben később)</a:t>
            </a:r>
          </a:p>
          <a:p>
            <a:r>
              <a:rPr lang="hu-HU" sz="2200" b="1" dirty="0" smtClean="0"/>
              <a:t>SH Képzés kvótáinak módosítása: </a:t>
            </a:r>
            <a:r>
              <a:rPr lang="hu-HU" sz="2200" dirty="0" smtClean="0"/>
              <a:t>06.01.</a:t>
            </a:r>
          </a:p>
          <a:p>
            <a:r>
              <a:rPr lang="hu-HU" sz="2200" b="1" dirty="0" smtClean="0"/>
              <a:t>TKA Döntés: </a:t>
            </a:r>
            <a:r>
              <a:rPr lang="hu-HU" sz="2200" dirty="0" smtClean="0"/>
              <a:t>06.14.; (egyes esetekben 07.12)</a:t>
            </a:r>
          </a:p>
          <a:p>
            <a:pPr lvl="1"/>
            <a:r>
              <a:rPr lang="hu-HU" sz="2200" dirty="0" smtClean="0"/>
              <a:t>Hiánypótlás a </a:t>
            </a:r>
            <a:r>
              <a:rPr lang="hu-HU" sz="2200" dirty="0" err="1" smtClean="0"/>
              <a:t>Chronos</a:t>
            </a:r>
            <a:r>
              <a:rPr lang="hu-HU" sz="2200" dirty="0" smtClean="0"/>
              <a:t> rendszerben (hallgató </a:t>
            </a:r>
            <a:r>
              <a:rPr lang="hu-HU" sz="2200" dirty="0" smtClean="0">
                <a:sym typeface="Wingdings" pitchFamily="2" charset="2"/>
              </a:rPr>
              <a:t></a:t>
            </a:r>
            <a:r>
              <a:rPr lang="hu-HU" sz="2200" dirty="0" smtClean="0"/>
              <a:t> </a:t>
            </a:r>
            <a:r>
              <a:rPr lang="hu-HU" sz="2200" dirty="0" err="1" smtClean="0"/>
              <a:t>Chronos</a:t>
            </a:r>
            <a:r>
              <a:rPr lang="hu-HU" sz="2200" dirty="0" smtClean="0"/>
              <a:t>, FOI)</a:t>
            </a:r>
          </a:p>
          <a:p>
            <a:r>
              <a:rPr lang="hu-HU" sz="2200" b="1" dirty="0" smtClean="0"/>
              <a:t>Ösztöndíj elfogadása az ösztöndíjas által: </a:t>
            </a:r>
            <a:r>
              <a:rPr lang="hu-HU" sz="2200" dirty="0" smtClean="0"/>
              <a:t>06.15.-06.24.</a:t>
            </a:r>
          </a:p>
          <a:p>
            <a:r>
              <a:rPr lang="hu-HU" sz="2200" b="1" dirty="0" smtClean="0"/>
              <a:t>FOI Felvételi határozat: </a:t>
            </a:r>
            <a:r>
              <a:rPr lang="hu-HU" sz="2200" dirty="0" smtClean="0"/>
              <a:t>megküldeni az ösztöndíjasnak, csatolni </a:t>
            </a:r>
            <a:r>
              <a:rPr lang="hu-HU" sz="2200" dirty="0" smtClean="0"/>
              <a:t>a </a:t>
            </a:r>
            <a:r>
              <a:rPr lang="hu-HU" sz="2200" dirty="0" err="1" smtClean="0"/>
              <a:t>Chronos</a:t>
            </a:r>
            <a:r>
              <a:rPr lang="hu-HU" sz="2200" dirty="0" smtClean="0"/>
              <a:t> rendszerhez, megküldeni missziók számára </a:t>
            </a:r>
          </a:p>
          <a:p>
            <a:r>
              <a:rPr lang="hu-HU" sz="2200" dirty="0" err="1" smtClean="0"/>
              <a:t>Beíratkozásra</a:t>
            </a:r>
            <a:r>
              <a:rPr lang="hu-HU" sz="2200" dirty="0" smtClean="0"/>
              <a:t> vár / Kérvényt ad be (halaszt) hallgató</a:t>
            </a:r>
          </a:p>
          <a:p>
            <a:r>
              <a:rPr lang="hu-HU" sz="2200" b="1" dirty="0" smtClean="0"/>
              <a:t>Minden hiányzó dokumentum beérkezésének határideje:</a:t>
            </a:r>
            <a:r>
              <a:rPr lang="hu-HU" sz="2200" dirty="0" smtClean="0"/>
              <a:t> 08.01.</a:t>
            </a:r>
          </a:p>
        </p:txBody>
      </p:sp>
    </p:spTree>
    <p:extLst>
      <p:ext uri="{BB962C8B-B14F-4D97-AF65-F5344CB8AC3E}">
        <p14:creationId xmlns:p14="http://schemas.microsoft.com/office/powerpoint/2010/main" val="69388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0"/>
            <a:ext cx="9966046" cy="685495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>Stipendium Hungaricum felvételi</a:t>
            </a:r>
            <a:br>
              <a:rPr lang="hu-HU" sz="3600" dirty="0" smtClean="0"/>
            </a:b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8568952" cy="5001419"/>
          </a:xfrm>
        </p:spPr>
        <p:txBody>
          <a:bodyPr>
            <a:noAutofit/>
          </a:bodyPr>
          <a:lstStyle/>
          <a:p>
            <a:r>
              <a:rPr lang="hu-HU" sz="1900" dirty="0"/>
              <a:t>Hallgatókkal való kapcsolatfelvétel:</a:t>
            </a:r>
          </a:p>
          <a:p>
            <a:pPr marL="914400" lvl="2" indent="0" algn="just">
              <a:buNone/>
            </a:pPr>
            <a:r>
              <a:rPr lang="hu-HU" sz="1900" dirty="0" smtClean="0"/>
              <a:t>A jelölés után a FOI mihamarabb felveszi a kapcsolatot a pályázóval. Az </a:t>
            </a:r>
            <a:r>
              <a:rPr lang="hu-HU" sz="1900" dirty="0"/>
              <a:t>előző évhez hasonlóan, az el nem érhető jelentkezők pályázati számát és országát kérjük, azonnal(!) küldjék meg a TKA számára, hogy a partnerszervezetet mihamarabb tájékoztathassuk!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hu-HU" sz="1900" dirty="0"/>
              <a:t>Hallgatók értesítése a felvételiről:</a:t>
            </a:r>
          </a:p>
          <a:p>
            <a:pPr marL="857250" lvl="3" indent="0" algn="just">
              <a:buNone/>
            </a:pPr>
            <a:r>
              <a:rPr lang="hu-HU" sz="1900" dirty="0"/>
              <a:t>A </a:t>
            </a:r>
            <a:r>
              <a:rPr lang="hu-HU" sz="1900" dirty="0" err="1"/>
              <a:t>FOI-nak</a:t>
            </a:r>
            <a:r>
              <a:rPr lang="hu-HU" sz="1900" dirty="0"/>
              <a:t> kötelessége minden (1.,2.,3.) helyen jelentkező pályázó anyagát formailag ellenőrizni és a pályázót felvételiztetni. Minden esetben a FOI kötelessége tájékoztatni a felvételizőt, a felvételiző számára értesítést kell küldeni, hogy esetében dokumentumok alapján történik a bírálat (nincs szóbeli felvételi) vagy további vizsgákra (vizsga ideje, módja írásbeli, szóbeli) is számíthat-e a pályázó.</a:t>
            </a:r>
          </a:p>
          <a:p>
            <a:r>
              <a:rPr lang="hu-HU" sz="1900" dirty="0" smtClean="0"/>
              <a:t>Formai bírálat:</a:t>
            </a:r>
          </a:p>
          <a:p>
            <a:pPr marL="457200" lvl="1" indent="0" algn="just">
              <a:buNone/>
            </a:pPr>
            <a:r>
              <a:rPr lang="hu-HU" sz="1900" dirty="0"/>
              <a:t>	</a:t>
            </a:r>
            <a:r>
              <a:rPr lang="hu-HU" sz="1900" dirty="0" smtClean="0"/>
              <a:t>A formai bírálat során a FOI ellenőrzi, hogy a pályázat 	megfelel-e a 	FOI bemeneti követelményeknek és az 	egyéni pályázati kiírás 	formai kritériumainak (Pályázati  felhívás 3.2, 3.3 pontjai szerint).</a:t>
            </a:r>
          </a:p>
          <a:p>
            <a:pPr marL="857250" lvl="3" indent="0" algn="just">
              <a:buNone/>
            </a:pPr>
            <a:endParaRPr lang="hu-HU" sz="1900" dirty="0" smtClean="0"/>
          </a:p>
          <a:p>
            <a:pPr marL="0" indent="0">
              <a:buNone/>
            </a:pPr>
            <a:endParaRPr lang="hu-HU" sz="1900" dirty="0" smtClean="0"/>
          </a:p>
          <a:p>
            <a:pPr marL="457200" lvl="1" indent="0">
              <a:buNone/>
            </a:pPr>
            <a:endParaRPr lang="hu-HU" sz="1900" dirty="0" smtClean="0"/>
          </a:p>
          <a:p>
            <a:pPr lvl="2"/>
            <a:endParaRPr lang="hu-HU" sz="1900" dirty="0" smtClean="0"/>
          </a:p>
          <a:p>
            <a:pPr lvl="1"/>
            <a:endParaRPr lang="hu-HU" sz="1900" dirty="0" smtClean="0"/>
          </a:p>
        </p:txBody>
      </p:sp>
    </p:spTree>
    <p:extLst>
      <p:ext uri="{BB962C8B-B14F-4D97-AF65-F5344CB8AC3E}">
        <p14:creationId xmlns:p14="http://schemas.microsoft.com/office/powerpoint/2010/main" val="108192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0"/>
            <a:ext cx="9966046" cy="685495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smtClean="0"/>
              <a:t>Stipendium Hungaricum felvételi 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8820472" cy="4525963"/>
          </a:xfrm>
        </p:spPr>
        <p:txBody>
          <a:bodyPr>
            <a:noAutofit/>
          </a:bodyPr>
          <a:lstStyle/>
          <a:p>
            <a:r>
              <a:rPr lang="hu-HU" sz="2000" dirty="0" smtClean="0"/>
              <a:t>Felvételi szervezése (tájékoztatás fontossága)</a:t>
            </a:r>
          </a:p>
          <a:p>
            <a:r>
              <a:rPr lang="hu-HU" sz="2000" dirty="0" smtClean="0"/>
              <a:t>Felvételi eredményről való tájékoztatás</a:t>
            </a:r>
          </a:p>
          <a:p>
            <a:r>
              <a:rPr lang="hu-HU" sz="2000" dirty="0" smtClean="0"/>
              <a:t>A felvételi eredmény lehet:</a:t>
            </a:r>
          </a:p>
          <a:p>
            <a:pPr lvl="2"/>
            <a:r>
              <a:rPr lang="hu-HU" dirty="0"/>
              <a:t>Igen</a:t>
            </a:r>
          </a:p>
          <a:p>
            <a:pPr lvl="2"/>
            <a:r>
              <a:rPr lang="hu-HU" dirty="0"/>
              <a:t>Feltételes: </a:t>
            </a:r>
            <a:r>
              <a:rPr lang="hu-HU" dirty="0" err="1"/>
              <a:t>Hiánypótolnia</a:t>
            </a:r>
            <a:r>
              <a:rPr lang="hu-HU" dirty="0"/>
              <a:t> kell(!) </a:t>
            </a:r>
            <a:r>
              <a:rPr lang="hu-HU" dirty="0" err="1"/>
              <a:t>dokuementumo</a:t>
            </a:r>
            <a:r>
              <a:rPr lang="hu-HU" dirty="0"/>
              <a:t>(</a:t>
            </a:r>
            <a:r>
              <a:rPr lang="hu-HU" dirty="0" err="1"/>
              <a:t>kat</a:t>
            </a:r>
            <a:r>
              <a:rPr lang="hu-HU" dirty="0"/>
              <a:t>) 2017.augusztus 1-ig. A FOI tudja érkeztetni a hiánypótlást a </a:t>
            </a:r>
            <a:r>
              <a:rPr lang="hu-HU" dirty="0" err="1"/>
              <a:t>Chronosban</a:t>
            </a:r>
            <a:r>
              <a:rPr lang="hu-HU" dirty="0"/>
              <a:t> augusztus 1-ig.</a:t>
            </a:r>
          </a:p>
          <a:p>
            <a:pPr lvl="2"/>
            <a:r>
              <a:rPr lang="hu-HU" dirty="0"/>
              <a:t>Nem</a:t>
            </a:r>
          </a:p>
          <a:p>
            <a:r>
              <a:rPr lang="hu-HU" sz="2000" dirty="0" smtClean="0"/>
              <a:t>A felvételi értéke (1-100%):</a:t>
            </a:r>
          </a:p>
          <a:p>
            <a:pPr lvl="2"/>
            <a:r>
              <a:rPr lang="hu-HU" dirty="0" smtClean="0"/>
              <a:t>Százalék megadása. Nem válasz esetén, megadható 0.</a:t>
            </a:r>
          </a:p>
          <a:p>
            <a:pPr lvl="2"/>
            <a:r>
              <a:rPr lang="hu-HU" dirty="0" smtClean="0"/>
              <a:t>A felvételi eredmény az egyén teljesítményét mutatja be. A felvételi során a FOI nem hivatkozhat arra, hogy megtelt a hely, megtelt a képzés, viszont tájékoztatni köteles a hallgatót a felvételi teljesítményéről.</a:t>
            </a:r>
          </a:p>
          <a:p>
            <a:pPr lvl="2"/>
            <a:r>
              <a:rPr lang="hu-HU" dirty="0" smtClean="0"/>
              <a:t>Minden jelentkezőt felvételiztetnie kell az intézménynek</a:t>
            </a:r>
          </a:p>
          <a:p>
            <a:pPr lvl="2"/>
            <a:endParaRPr lang="hu-HU" dirty="0" smtClean="0"/>
          </a:p>
          <a:p>
            <a:pPr lvl="1"/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38971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0"/>
            <a:ext cx="10974158" cy="754836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97768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smtClean="0"/>
              <a:t>Stipendium Hungaricum felvételi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-180528" y="1164494"/>
            <a:ext cx="9324528" cy="4525963"/>
          </a:xfrm>
        </p:spPr>
        <p:txBody>
          <a:bodyPr>
            <a:noAutofit/>
          </a:bodyPr>
          <a:lstStyle/>
          <a:p>
            <a:r>
              <a:rPr lang="hu-HU" sz="2000" dirty="0" smtClean="0"/>
              <a:t>Az </a:t>
            </a:r>
            <a:r>
              <a:rPr lang="hu-HU" sz="2000" dirty="0"/>
              <a:t>elutasítás oka lehet</a:t>
            </a:r>
            <a:r>
              <a:rPr lang="hu-HU" sz="2000" dirty="0" smtClean="0"/>
              <a:t>:</a:t>
            </a:r>
          </a:p>
          <a:p>
            <a:pPr lvl="2"/>
            <a:r>
              <a:rPr lang="hu-HU" dirty="0" smtClean="0"/>
              <a:t>Formailag elutasított</a:t>
            </a:r>
          </a:p>
          <a:p>
            <a:pPr lvl="2"/>
            <a:r>
              <a:rPr lang="hu-HU" dirty="0" smtClean="0"/>
              <a:t>Nem érte el a minimum bemeneti szintet (nem elég jó teljesítmény)</a:t>
            </a:r>
          </a:p>
          <a:p>
            <a:pPr lvl="2"/>
            <a:r>
              <a:rPr lang="hu-HU" dirty="0" smtClean="0"/>
              <a:t>A pályázó nem felelt meg a felvételi vizsgán</a:t>
            </a:r>
          </a:p>
          <a:p>
            <a:pPr lvl="2"/>
            <a:r>
              <a:rPr lang="hu-HU" dirty="0" smtClean="0"/>
              <a:t>A pályázó nem teljesítette/vett részt a felvételi vizsgán</a:t>
            </a:r>
            <a:endParaRPr lang="hu-HU" dirty="0"/>
          </a:p>
          <a:p>
            <a:r>
              <a:rPr lang="hu-HU" sz="2000" dirty="0" smtClean="0"/>
              <a:t>Feltételes döntés oka:</a:t>
            </a:r>
          </a:p>
          <a:p>
            <a:pPr lvl="2"/>
            <a:r>
              <a:rPr lang="hu-HU" dirty="0" smtClean="0"/>
              <a:t>Feltételes döntés később (2017. Aug. 1.) beadható dokumentumok esetén születik, ha a pályázó megfelel a feltételeknek, ám egy vagy több dokumentuma hiányzik. Szükséges megadni a hiányzó dokumentumot</a:t>
            </a:r>
            <a:endParaRPr lang="hu-HU" dirty="0"/>
          </a:p>
          <a:p>
            <a:r>
              <a:rPr lang="hu-HU" sz="2000" dirty="0" smtClean="0"/>
              <a:t>Megjegyzés:</a:t>
            </a:r>
          </a:p>
          <a:p>
            <a:pPr lvl="2"/>
            <a:r>
              <a:rPr lang="hu-HU" dirty="0" smtClean="0"/>
              <a:t>Részképzésre érkező hallgatóknál a megjegyzés mezőbe beírni, mennyi hónapra </a:t>
            </a:r>
            <a:r>
              <a:rPr lang="hu-HU" dirty="0" err="1" smtClean="0"/>
              <a:t>fogadjá</a:t>
            </a:r>
            <a:r>
              <a:rPr lang="hu-HU" dirty="0" smtClean="0"/>
              <a:t> a FOI, mikor a 17/18 tanév során.</a:t>
            </a:r>
          </a:p>
          <a:p>
            <a:r>
              <a:rPr lang="hu-HU" sz="2000" dirty="0" smtClean="0"/>
              <a:t>Felvételi határozat teendők</a:t>
            </a:r>
          </a:p>
          <a:p>
            <a:pPr lvl="2"/>
            <a:r>
              <a:rPr lang="hu-HU" dirty="0" smtClean="0"/>
              <a:t>Felvételizőnek megküldeni 06.24.ig.</a:t>
            </a:r>
          </a:p>
          <a:p>
            <a:pPr lvl="2"/>
            <a:r>
              <a:rPr lang="hu-HU" dirty="0" err="1" smtClean="0"/>
              <a:t>Chronos</a:t>
            </a:r>
            <a:r>
              <a:rPr lang="hu-HU" dirty="0" smtClean="0"/>
              <a:t> rendszerbe feltölteni 06.24-ig</a:t>
            </a:r>
          </a:p>
          <a:p>
            <a:pPr lvl="3"/>
            <a:r>
              <a:rPr lang="hu-HU" sz="2000" dirty="0" smtClean="0"/>
              <a:t>Igény szerint/06.24-ig megküldeni a külföldi missziók számára</a:t>
            </a:r>
          </a:p>
          <a:p>
            <a:endParaRPr lang="hu-HU" sz="2000" dirty="0" smtClean="0"/>
          </a:p>
          <a:p>
            <a:pPr lvl="2"/>
            <a:endParaRPr lang="hu-HU" dirty="0" smtClean="0"/>
          </a:p>
          <a:p>
            <a:pPr lvl="1"/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326172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0"/>
            <a:ext cx="9966046" cy="685495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Tennivalóim felület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125" y="1268760"/>
            <a:ext cx="10022595" cy="511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2987824" y="4507200"/>
            <a:ext cx="4320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Balra nyíl 6"/>
          <p:cNvSpPr/>
          <p:nvPr/>
        </p:nvSpPr>
        <p:spPr>
          <a:xfrm>
            <a:off x="3563888" y="4291176"/>
            <a:ext cx="2232248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Pályázó száma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-669125" y="5085184"/>
            <a:ext cx="10022595" cy="1296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5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427" y="692696"/>
            <a:ext cx="9966046" cy="6854952"/>
          </a:xfrm>
          <a:prstGeom prst="rect">
            <a:avLst/>
          </a:prstGeom>
        </p:spPr>
      </p:pic>
      <p:pic>
        <p:nvPicPr>
          <p:cNvPr id="7" name="Kép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4" b="18927"/>
          <a:stretch/>
        </p:blipFill>
        <p:spPr bwMode="auto">
          <a:xfrm>
            <a:off x="17160" y="-31434"/>
            <a:ext cx="7429500" cy="2619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Kép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0" t="22549" r="20825" b="5556"/>
          <a:stretch/>
        </p:blipFill>
        <p:spPr bwMode="auto">
          <a:xfrm>
            <a:off x="2555277" y="2207912"/>
            <a:ext cx="6603531" cy="4650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871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1661</Words>
  <Application>Microsoft Office PowerPoint</Application>
  <PresentationFormat>Diavetítés a képernyőre (4:3 oldalarány)</PresentationFormat>
  <Paragraphs>302</Paragraphs>
  <Slides>27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28" baseType="lpstr">
      <vt:lpstr>Office-téma</vt:lpstr>
      <vt:lpstr>Stipendium Hungaricum (SH) intézményi információs nap Program</vt:lpstr>
      <vt:lpstr> INTÉZMÉNYI INFORMÁCIÓS TÁJÉKOZTATÓ      2018. március 23. Veress Mariann, Bélik Márton</vt:lpstr>
      <vt:lpstr>PowerPoint bemutató</vt:lpstr>
      <vt:lpstr>Stipendium Hungaricum felvételi idegen nyelvű képzések, előkészítők</vt:lpstr>
      <vt:lpstr>Stipendium Hungaricum felvételi </vt:lpstr>
      <vt:lpstr>Stipendium Hungaricum felvételi </vt:lpstr>
      <vt:lpstr>Stipendium Hungaricum felvételi</vt:lpstr>
      <vt:lpstr>Tennivalóim felület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Stipendium Hungaricum felvételi (ism.)</vt:lpstr>
      <vt:lpstr>Stipendium Hungaricum felvételi (ism.)</vt:lpstr>
      <vt:lpstr>Magyar nyelvű képzésre jelentkezés  </vt:lpstr>
      <vt:lpstr>Magyar nyelvű képzésre jelentkezés tervezett menetrendje</vt:lpstr>
      <vt:lpstr>Magyar nyelvi előkészítő intézmények </vt:lpstr>
      <vt:lpstr>SH Szabályzat újdonságok</vt:lpstr>
      <vt:lpstr>SH Szabályzat újdonságok II.</vt:lpstr>
      <vt:lpstr>SH Szabályzat újdonságok III.</vt:lpstr>
      <vt:lpstr>Oktatási Hivatal Magyar Ekvivalencia és Információs Központ  Külföldi diplomák elismertetése   - szakmai műhely-</vt:lpstr>
      <vt:lpstr>SH FOI Beszámoló és előrejelzés</vt:lpstr>
      <vt:lpstr>Hallgatótoborzó ügynökségek országos nyilvántartás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Bélik Márton</dc:creator>
  <cp:lastModifiedBy>Bélik Márton</cp:lastModifiedBy>
  <cp:revision>81</cp:revision>
  <dcterms:created xsi:type="dcterms:W3CDTF">2017-03-20T08:22:38Z</dcterms:created>
  <dcterms:modified xsi:type="dcterms:W3CDTF">2017-03-27T09:19:41Z</dcterms:modified>
</cp:coreProperties>
</file>