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73" r:id="rId7"/>
    <p:sldId id="274" r:id="rId8"/>
    <p:sldId id="275" r:id="rId9"/>
    <p:sldId id="278" r:id="rId10"/>
    <p:sldId id="279" r:id="rId11"/>
    <p:sldId id="280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97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9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17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40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72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46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18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5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95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53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3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21B4-1504-4821-86EB-42ECFE2E41FE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E931-1DDC-4440-86A9-CF116091C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5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ka.hu/docs/palyazatok/palyazati_kalauz_2016_v2016012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25444" y="260648"/>
            <a:ext cx="84119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www.tka.hu</a:t>
            </a:r>
          </a:p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/>
              <a:t>Pályázatok &gt;&gt;  Erasmus + &gt;&gt;  Szakképzés &gt;&gt;  Pályázati dokumentumok</a:t>
            </a:r>
          </a:p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/>
              <a:t>201</a:t>
            </a:r>
            <a:r>
              <a:rPr lang="hu-HU" sz="2000" b="1" dirty="0" smtClean="0"/>
              <a:t>7</a:t>
            </a:r>
            <a:r>
              <a:rPr lang="fr-FR" sz="2000" b="1" dirty="0" smtClean="0"/>
              <a:t> </a:t>
            </a:r>
            <a:r>
              <a:rPr lang="fr-FR" sz="2000" b="1" dirty="0" smtClean="0"/>
              <a:t>– Mobilitási pályázatok (KA1) &gt;&gt;  Pályázati űrlap (</a:t>
            </a:r>
            <a:r>
              <a:rPr lang="fr-FR" sz="2000" b="1" dirty="0" smtClean="0"/>
              <a:t>201</a:t>
            </a:r>
            <a:r>
              <a:rPr lang="hu-HU" sz="2000" b="1" dirty="0" smtClean="0"/>
              <a:t>7</a:t>
            </a:r>
            <a:r>
              <a:rPr lang="fr-FR" sz="2000" b="1" dirty="0" smtClean="0"/>
              <a:t>)</a:t>
            </a:r>
            <a:endParaRPr lang="hu-H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12103" r="14622" b="8532"/>
          <a:stretch/>
        </p:blipFill>
        <p:spPr bwMode="auto">
          <a:xfrm>
            <a:off x="1127122" y="2266443"/>
            <a:ext cx="7008619" cy="440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4375" r="2656" b="31055"/>
          <a:stretch/>
        </p:blipFill>
        <p:spPr bwMode="auto">
          <a:xfrm>
            <a:off x="1" y="2556809"/>
            <a:ext cx="9144000" cy="339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76471" r="1063" b="7881"/>
          <a:stretch/>
        </p:blipFill>
        <p:spPr bwMode="auto">
          <a:xfrm>
            <a:off x="188995" y="382137"/>
            <a:ext cx="8778889" cy="12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28476" r="1063" b="68270"/>
          <a:stretch/>
        </p:blipFill>
        <p:spPr bwMode="auto">
          <a:xfrm>
            <a:off x="250091" y="116633"/>
            <a:ext cx="8720651" cy="26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619672" y="179934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Változás !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93704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35261" r="932" b="15765"/>
          <a:stretch/>
        </p:blipFill>
        <p:spPr bwMode="auto">
          <a:xfrm>
            <a:off x="239944" y="300592"/>
            <a:ext cx="8904056" cy="367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38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t="29804" r="12127" b="18843"/>
          <a:stretch/>
        </p:blipFill>
        <p:spPr bwMode="auto">
          <a:xfrm>
            <a:off x="395535" y="254588"/>
            <a:ext cx="8570795" cy="50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5536" y="5229200"/>
            <a:ext cx="8570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Kinyomtatni, adatokat </a:t>
            </a:r>
            <a:r>
              <a:rPr lang="hu-HU" dirty="0"/>
              <a:t>kézzel </a:t>
            </a:r>
            <a:r>
              <a:rPr lang="hu-HU" dirty="0" smtClean="0"/>
              <a:t>jól olvashatóan kitölteni, </a:t>
            </a:r>
            <a:r>
              <a:rPr lang="hu-HU" dirty="0" err="1" smtClean="0"/>
              <a:t>beszkennelni</a:t>
            </a:r>
            <a:r>
              <a:rPr lang="hu-HU" dirty="0" smtClean="0"/>
              <a:t>, csatolni az </a:t>
            </a:r>
            <a:r>
              <a:rPr lang="hu-HU" dirty="0"/>
              <a:t>űrlap </a:t>
            </a:r>
            <a:r>
              <a:rPr lang="hu-HU" dirty="0" smtClean="0"/>
              <a:t>Mellékletek pontjában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P</a:t>
            </a:r>
            <a:r>
              <a:rPr lang="hu-HU" dirty="0" smtClean="0"/>
              <a:t>ályázó </a:t>
            </a:r>
            <a:r>
              <a:rPr lang="hu-HU" dirty="0"/>
              <a:t>intézmény nevében aláírásra jogosult személy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Űrlap </a:t>
            </a:r>
            <a:r>
              <a:rPr lang="hu-HU" dirty="0"/>
              <a:t>C.1.4. és N. pontjában feltüntetett aláírónak és hivatalos képviselőnek meg kell egyeznie a pályázatot aláíró személy aláírásával. </a:t>
            </a:r>
          </a:p>
        </p:txBody>
      </p:sp>
    </p:spTree>
    <p:extLst>
      <p:ext uri="{BB962C8B-B14F-4D97-AF65-F5344CB8AC3E}">
        <p14:creationId xmlns:p14="http://schemas.microsoft.com/office/powerpoint/2010/main" val="1018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20009" r="13134" b="36194"/>
          <a:stretch/>
        </p:blipFill>
        <p:spPr bwMode="auto">
          <a:xfrm>
            <a:off x="395536" y="260648"/>
            <a:ext cx="8407021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95537" y="3429001"/>
            <a:ext cx="8407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Kötelező: </a:t>
            </a:r>
            <a:endParaRPr lang="hu-HU" u="sng" dirty="0"/>
          </a:p>
          <a:p>
            <a:r>
              <a:rPr lang="hu-HU" dirty="0" smtClean="0"/>
              <a:t>Aláírt </a:t>
            </a:r>
            <a:r>
              <a:rPr lang="hu-HU" dirty="0"/>
              <a:t>és </a:t>
            </a:r>
            <a:r>
              <a:rPr lang="hu-HU" dirty="0" err="1"/>
              <a:t>beszkennelt</a:t>
            </a:r>
            <a:r>
              <a:rPr lang="hu-HU" dirty="0"/>
              <a:t> nyilatkozat (a pályázati űrlap N. pontja alapján); </a:t>
            </a:r>
          </a:p>
          <a:p>
            <a:r>
              <a:rPr lang="hu-HU" dirty="0" smtClean="0"/>
              <a:t>Nemzeti </a:t>
            </a:r>
            <a:r>
              <a:rPr lang="hu-HU" dirty="0"/>
              <a:t>konzorcium esetén mindkét fél (koordinátor és partner) által aláírt megbízólevelek. </a:t>
            </a:r>
          </a:p>
          <a:p>
            <a:endParaRPr lang="hu-HU" sz="900" u="sng" dirty="0"/>
          </a:p>
          <a:p>
            <a:r>
              <a:rPr lang="hu-HU" u="sng" dirty="0" smtClean="0"/>
              <a:t>Ajánlott: </a:t>
            </a:r>
            <a:endParaRPr lang="hu-HU" u="sng" dirty="0"/>
          </a:p>
          <a:p>
            <a:r>
              <a:rPr lang="hu-HU" dirty="0" smtClean="0"/>
              <a:t>Fogadó </a:t>
            </a:r>
            <a:r>
              <a:rPr lang="hu-HU" dirty="0"/>
              <a:t>partnerek szándéknyilatkozatai (vagy Együttműködési megállapodás) </a:t>
            </a:r>
          </a:p>
          <a:p>
            <a:r>
              <a:rPr lang="hu-HU" dirty="0" err="1" smtClean="0"/>
              <a:t>Projektmenedzsmentterv</a:t>
            </a:r>
            <a:r>
              <a:rPr lang="hu-HU" dirty="0"/>
              <a:t>; </a:t>
            </a:r>
          </a:p>
          <a:p>
            <a:r>
              <a:rPr lang="hu-HU" dirty="0" smtClean="0"/>
              <a:t>Résztvevők </a:t>
            </a:r>
            <a:r>
              <a:rPr lang="hu-HU" dirty="0"/>
              <a:t>munkaprogramja; </a:t>
            </a:r>
          </a:p>
          <a:p>
            <a:r>
              <a:rPr lang="hu-HU" dirty="0" smtClean="0"/>
              <a:t>Felkészítés </a:t>
            </a:r>
            <a:r>
              <a:rPr lang="hu-HU" dirty="0"/>
              <a:t>ütemterve; </a:t>
            </a:r>
          </a:p>
          <a:p>
            <a:r>
              <a:rPr lang="hu-HU" dirty="0" smtClean="0"/>
              <a:t>Értékelés </a:t>
            </a:r>
            <a:r>
              <a:rPr lang="hu-HU" dirty="0"/>
              <a:t>és a </a:t>
            </a:r>
            <a:r>
              <a:rPr lang="hu-HU" dirty="0" err="1"/>
              <a:t>disszemináció</a:t>
            </a:r>
            <a:r>
              <a:rPr lang="hu-HU" dirty="0"/>
              <a:t> terve. </a:t>
            </a:r>
          </a:p>
          <a:p>
            <a:endParaRPr lang="hu-HU" sz="900" dirty="0" smtClean="0"/>
          </a:p>
          <a:p>
            <a:r>
              <a:rPr lang="hu-HU" dirty="0" smtClean="0"/>
              <a:t>Max</a:t>
            </a:r>
            <a:r>
              <a:rPr lang="hu-HU" dirty="0"/>
              <a:t>. 10 db, </a:t>
            </a:r>
            <a:r>
              <a:rPr lang="hu-HU" dirty="0" smtClean="0"/>
              <a:t>összes </a:t>
            </a:r>
            <a:r>
              <a:rPr lang="hu-HU" dirty="0"/>
              <a:t>dokumentum együttes mérete nem haladhatja </a:t>
            </a:r>
            <a:r>
              <a:rPr lang="hu-HU"/>
              <a:t>meg </a:t>
            </a:r>
            <a:r>
              <a:rPr lang="hu-HU" smtClean="0"/>
              <a:t>a 10 </a:t>
            </a:r>
            <a:r>
              <a:rPr lang="hu-HU" dirty="0" err="1" smtClean="0"/>
              <a:t>Mb-ot</a:t>
            </a:r>
            <a:r>
              <a:rPr lang="hu-HU" dirty="0" smtClean="0"/>
              <a:t> 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5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t="23787" r="12350" b="55672"/>
          <a:stretch/>
        </p:blipFill>
        <p:spPr bwMode="auto">
          <a:xfrm>
            <a:off x="395536" y="548680"/>
            <a:ext cx="8488907" cy="20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58360" r="12500" b="27787"/>
          <a:stretch/>
        </p:blipFill>
        <p:spPr bwMode="auto">
          <a:xfrm>
            <a:off x="409183" y="2552131"/>
            <a:ext cx="8461612" cy="13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0" y="4365104"/>
            <a:ext cx="8870795" cy="15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87701" r="14944" b="6023"/>
          <a:stretch/>
        </p:blipFill>
        <p:spPr bwMode="auto">
          <a:xfrm>
            <a:off x="249489" y="404664"/>
            <a:ext cx="870406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t="5432" r="22029" b="61578"/>
          <a:stretch/>
        </p:blipFill>
        <p:spPr bwMode="auto">
          <a:xfrm>
            <a:off x="5795455" y="5293692"/>
            <a:ext cx="2592288" cy="1296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10912" r="26274" b="55357"/>
          <a:stretch/>
        </p:blipFill>
        <p:spPr bwMode="auto">
          <a:xfrm>
            <a:off x="2879901" y="5293692"/>
            <a:ext cx="2592288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465732" y="3298120"/>
            <a:ext cx="2271580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/>
              <a:t>MENTÉS</a:t>
            </a:r>
          </a:p>
          <a:p>
            <a:pPr algn="ctr"/>
            <a:r>
              <a:rPr lang="fr-FR" sz="2400" i="1" dirty="0" smtClean="0"/>
              <a:t>Mentés másként</a:t>
            </a:r>
            <a:endParaRPr lang="hu-HU" sz="24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10322" r="17379" b="56345"/>
          <a:stretch/>
        </p:blipFill>
        <p:spPr bwMode="auto">
          <a:xfrm>
            <a:off x="157420" y="1420679"/>
            <a:ext cx="8888204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/>
          <p:nvPr/>
        </p:nvSpPr>
        <p:spPr>
          <a:xfrm>
            <a:off x="46348" y="138883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03548" y="52936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Hibaüzenetek :</a:t>
            </a:r>
            <a:endParaRPr lang="hu-HU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157420" y="4509120"/>
            <a:ext cx="88882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95536" y="4573612"/>
            <a:ext cx="8229600" cy="72008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Adode reader (https://get.adobe.com/hu/reader/)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644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2" y="188640"/>
            <a:ext cx="3240358" cy="50405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1600" i="1" dirty="0" smtClean="0"/>
              <a:t>Ellenőrzi űrlap</a:t>
            </a:r>
            <a:endParaRPr lang="fr-FR" sz="1600" i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6" t="11459" r="32888" b="9375"/>
          <a:stretch/>
        </p:blipFill>
        <p:spPr bwMode="auto">
          <a:xfrm>
            <a:off x="467544" y="188640"/>
            <a:ext cx="4761838" cy="656916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52120" y="967502"/>
            <a:ext cx="3240360" cy="99898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/>
              <a:t>Legördülő listából választ   </a:t>
            </a:r>
          </a:p>
          <a:p>
            <a:endParaRPr lang="fr-FR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52120" y="2060848"/>
            <a:ext cx="3240360" cy="64807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/>
              <a:t>Begépelős mezők / </a:t>
            </a:r>
          </a:p>
          <a:p>
            <a:r>
              <a:rPr lang="fr-FR" sz="1600" i="1" dirty="0" smtClean="0"/>
              <a:t>Automatikusan kitöltött</a:t>
            </a:r>
            <a:endParaRPr lang="fr-FR" sz="16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98474" y="3046931"/>
            <a:ext cx="1947652" cy="571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Ellenőrzés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74" y="1466994"/>
            <a:ext cx="1947652" cy="38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nyíllal 9"/>
          <p:cNvCxnSpPr>
            <a:endCxn id="7" idx="1"/>
          </p:cNvCxnSpPr>
          <p:nvPr/>
        </p:nvCxnSpPr>
        <p:spPr>
          <a:xfrm flipV="1">
            <a:off x="5148064" y="3332681"/>
            <a:ext cx="1150410" cy="3129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6298473" y="3785179"/>
            <a:ext cx="1947653" cy="100811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 smtClean="0"/>
              <a:t>Hibaüzenetek</a:t>
            </a:r>
            <a:endParaRPr lang="fr-FR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40156" r="49799" b="51759"/>
          <a:stretch/>
        </p:blipFill>
        <p:spPr bwMode="auto">
          <a:xfrm>
            <a:off x="6303467" y="4897200"/>
            <a:ext cx="1947654" cy="679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8" t="40156" r="51497" b="51487"/>
          <a:stretch/>
        </p:blipFill>
        <p:spPr bwMode="auto">
          <a:xfrm>
            <a:off x="6335337" y="4218052"/>
            <a:ext cx="1873925" cy="52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8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/>
              <a:t>12-24 </a:t>
            </a:r>
            <a:r>
              <a:rPr lang="hu-HU" dirty="0"/>
              <a:t>hónap közötti projekt időtartamok legördülő menüből választhatók</a:t>
            </a:r>
          </a:p>
          <a:p>
            <a:pPr lvl="0"/>
            <a:r>
              <a:rPr lang="hu-HU" dirty="0"/>
              <a:t>a pályázó szervezetnek több kapcsolattartója is lehet, pl. 1 fő OLS, 1 fő minden más. Az OLS kapcsolattartót kötelező megadni</a:t>
            </a:r>
            <a:r>
              <a:rPr lang="hu-HU" dirty="0" smtClean="0"/>
              <a:t>.</a:t>
            </a:r>
          </a:p>
          <a:p>
            <a:pPr lvl="0"/>
            <a:r>
              <a:rPr lang="hu-HU" dirty="0" smtClean="0"/>
              <a:t>Használják a Pályázati kalauz kiadványunkat</a:t>
            </a:r>
          </a:p>
          <a:p>
            <a:pPr marL="0" lvl="0" indent="0">
              <a:buNone/>
            </a:pP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tka.hu/docs/palyazatok/palyazati_kalauz_2016_v20160122.pdf</a:t>
            </a:r>
            <a:endParaRPr lang="hu-HU" dirty="0" smtClean="0"/>
          </a:p>
          <a:p>
            <a:pPr marL="0" lv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91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29365" r="4243" b="16667"/>
          <a:stretch/>
        </p:blipFill>
        <p:spPr bwMode="auto">
          <a:xfrm>
            <a:off x="0" y="404664"/>
            <a:ext cx="910879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18849" r="3194" b="37103"/>
          <a:stretch/>
        </p:blipFill>
        <p:spPr bwMode="auto">
          <a:xfrm>
            <a:off x="0" y="4005063"/>
            <a:ext cx="9108798" cy="244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0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20040" r="2633" b="6250"/>
          <a:stretch/>
        </p:blipFill>
        <p:spPr bwMode="auto">
          <a:xfrm>
            <a:off x="0" y="548680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1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27976" r="2969" b="25397"/>
          <a:stretch/>
        </p:blipFill>
        <p:spPr bwMode="auto">
          <a:xfrm>
            <a:off x="251520" y="260648"/>
            <a:ext cx="861306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7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47295" r="3060" b="36614"/>
          <a:stretch/>
        </p:blipFill>
        <p:spPr bwMode="auto">
          <a:xfrm>
            <a:off x="179512" y="3833714"/>
            <a:ext cx="8698313" cy="15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439786" y="290542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Változs </a:t>
            </a:r>
            <a:r>
              <a:rPr lang="fr-FR" sz="2800" b="1" dirty="0" smtClean="0"/>
              <a:t>!</a:t>
            </a:r>
            <a:endParaRPr lang="hu-HU" sz="2800" b="1" dirty="0"/>
          </a:p>
        </p:txBody>
      </p:sp>
      <p:sp>
        <p:nvSpPr>
          <p:cNvPr id="2" name="Ellipszis 1"/>
          <p:cNvSpPr/>
          <p:nvPr/>
        </p:nvSpPr>
        <p:spPr>
          <a:xfrm>
            <a:off x="7236296" y="3833714"/>
            <a:ext cx="1800200" cy="1683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05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21230" r="18767" b="63068"/>
          <a:stretch/>
        </p:blipFill>
        <p:spPr bwMode="auto">
          <a:xfrm>
            <a:off x="112817" y="260648"/>
            <a:ext cx="889325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68277" r="18342" b="28639"/>
          <a:stretch/>
        </p:blipFill>
        <p:spPr bwMode="auto">
          <a:xfrm>
            <a:off x="145997" y="1772816"/>
            <a:ext cx="886007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5595" r="3194" b="34951"/>
          <a:stretch/>
        </p:blipFill>
        <p:spPr bwMode="auto">
          <a:xfrm>
            <a:off x="145997" y="3068960"/>
            <a:ext cx="8893256" cy="28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 flipH="1">
            <a:off x="5220072" y="2204864"/>
            <a:ext cx="144016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876256" y="2204864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475656" y="23822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Változás !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51289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207</Words>
  <Application>Microsoft Office PowerPoint</Application>
  <PresentationFormat>Diavetítés a képernyőre (4:3 oldalarány)</PresentationFormat>
  <Paragraphs>37</Paragraphs>
  <Slides>14</Slides>
  <Notes>0</Notes>
  <HiddenSlides>4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 Theme</vt:lpstr>
      <vt:lpstr>PowerPoint bemutató</vt:lpstr>
      <vt:lpstr>Adode reader (https://get.adobe.com/hu/reader/)</vt:lpstr>
      <vt:lpstr>Ellenőrzi űrlap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Lovászi Attila</dc:creator>
  <cp:lastModifiedBy>Lovászi Attila</cp:lastModifiedBy>
  <cp:revision>70</cp:revision>
  <dcterms:created xsi:type="dcterms:W3CDTF">2015-11-08T10:28:24Z</dcterms:created>
  <dcterms:modified xsi:type="dcterms:W3CDTF">2016-11-08T08:54:23Z</dcterms:modified>
</cp:coreProperties>
</file>