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1" r:id="rId4"/>
    <p:sldId id="268" r:id="rId5"/>
    <p:sldId id="267" r:id="rId6"/>
    <p:sldId id="269" r:id="rId7"/>
    <p:sldId id="270" r:id="rId8"/>
    <p:sldId id="271" r:id="rId9"/>
    <p:sldId id="272" r:id="rId10"/>
    <p:sldId id="273" r:id="rId11"/>
    <p:sldId id="28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64" r:id="rId22"/>
  </p:sldIdLst>
  <p:sldSz cx="12192000" cy="6858000"/>
  <p:notesSz cx="6858000" cy="9144000"/>
  <p:embeddedFontLst>
    <p:embeddedFont>
      <p:font typeface="Arial Rounded MT Bold" panose="020F070403050403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omic Sans MS" panose="030F0902030302020204" pitchFamily="66" charset="0"/>
      <p:regular r:id="rId31"/>
    </p:embeddedFont>
    <p:embeddedFont>
      <p:font typeface="Gotham Black" panose="02000604030000020004" pitchFamily="2" charset="0"/>
      <p:bold r:id="rId32"/>
      <p:italic r:id="rId33"/>
      <p:boldItalic r:id="rId34"/>
    </p:embeddedFont>
    <p:embeddedFont>
      <p:font typeface="Gotham Medium" panose="02000604030000020004" pitchFamily="2" charset="0"/>
      <p:regular r:id="rId35"/>
      <p:italic r:id="rId3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2D146E"/>
    <a:srgbClr val="000064"/>
    <a:srgbClr val="EB1469"/>
    <a:srgbClr val="00003C"/>
    <a:srgbClr val="FFC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/>
    <p:restoredTop sz="86574"/>
  </p:normalViewPr>
  <p:slideViewPr>
    <p:cSldViewPr snapToGrid="0">
      <p:cViewPr>
        <p:scale>
          <a:sx n="115" d="100"/>
          <a:sy n="115" d="100"/>
        </p:scale>
        <p:origin x="1096" y="5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C48F9-9F40-4C36-B19C-6FD62A31C946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6B6A2-A71E-4335-A116-4EF0DD44D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702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6827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EREDMÉNYKOMM. ITT SOKAKNÁL ELŐFORDUL, ENNEK KÉT MÓDJA VAN</a:t>
            </a:r>
          </a:p>
          <a:p>
            <a:r>
              <a:rPr lang="hu-HU" dirty="0"/>
              <a:t>	- BLOGBEJEGYZÉSKÉNT TESZIK FEL, DE NE TEGYÉK FEL EGYBE AZ EGÉSZET KI A 	FŐOLDALRA</a:t>
            </a:r>
          </a:p>
          <a:p>
            <a:r>
              <a:rPr lang="hu-HU" dirty="0"/>
              <a:t>	- LETÖLTHETŐ PDF-KÉNT TESZI FEL</a:t>
            </a:r>
          </a:p>
          <a:p>
            <a:r>
              <a:rPr lang="hu-HU" dirty="0"/>
              <a:t>MINDKETTŐ TUD MŰKÖDNI, akár EGYÜTT IS!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921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 BLOG EGY SZEMÉLYES HANGVÉTELŰ OLDAL, ÁLTALÁBAN VALAKIRŐL, VALAKIKRŐL SZÓL, DE SZAKMAI TÉMÁJA IS LEHET. TARTALOMRA MEGY, NEM CÉLJA ELADNI.</a:t>
            </a:r>
          </a:p>
          <a:p>
            <a:r>
              <a:rPr lang="hu-HU" dirty="0"/>
              <a:t>2.) A WEBOLDAL SOKKAL TÖBB ENNÉL.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967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 HARMADIK SZEMPONT A DESIGN, A WEBOLDAL MEGJELENÉSE, AMIT A LÁTOGATÓ LÁT.</a:t>
            </a:r>
          </a:p>
          <a:p>
            <a:r>
              <a:rPr lang="hu-HU" dirty="0"/>
              <a:t>2.) RÉSZEI: LOGÓ, SZÍNEK, FORMÁK, BETŰTÍPUSOK</a:t>
            </a:r>
          </a:p>
          <a:p>
            <a:r>
              <a:rPr lang="hu-HU" dirty="0"/>
              <a:t>3.) MINDENNEK HARMONIZÁLNIA KELL MINDENNEL</a:t>
            </a:r>
          </a:p>
          <a:p>
            <a:r>
              <a:rPr lang="hu-HU" dirty="0"/>
              <a:t>4.) A JÓ DESIGN LETISZTULT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021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PÁR ROSSZ ÉS JÓ PÉLDA</a:t>
            </a:r>
          </a:p>
          <a:p>
            <a:r>
              <a:rPr lang="hu-HU" dirty="0"/>
              <a:t>2.) ROSSZ: TÚL RÉSZLETGAZDAG LOGÓ, HARSÁNY, NEM ÖSSZEILLŐ SZÍNEK, ROSSZ (nem egységes, letisztult formavilágú, gagyi) BETŰTÍPUSOK</a:t>
            </a:r>
          </a:p>
          <a:p>
            <a:r>
              <a:rPr lang="hu-HU" dirty="0"/>
              <a:t>3.) KÉSŐBB LESZ PÉLDA, HOGY HOL LEHET SAJÁT LOGÓT, SZÍNEKET, ... STB. ALKOTNI!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534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JÓ ÉS ROSSZ PÉLDA WEBDESIGNRA. </a:t>
            </a:r>
          </a:p>
          <a:p>
            <a:r>
              <a:rPr lang="hu-HU" dirty="0"/>
              <a:t>2.) ROSSZ: ZSÚFULT, ÁTLÁTHATATLAN, HARSÁNY SZÍNEK, NEM MOBILRA OPTIMALIZÁLT</a:t>
            </a:r>
          </a:p>
          <a:p>
            <a:r>
              <a:rPr lang="hu-HU" dirty="0"/>
              <a:t>3.) JÓ: LETISZTULT, ÁTLÁTHATÓ, ILLESZKEDIK A KÉPERNYŐHÖZ, CTA-K, LOGÓ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2568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 SEO, DEFINÍCIÓ</a:t>
            </a:r>
          </a:p>
          <a:p>
            <a:r>
              <a:rPr lang="hu-HU" dirty="0"/>
              <a:t>2.) FONTOS, MERT MINDENRE KERESÜNK, ÉS CSAK AZT TALÁLJUK MEG, AMIT LÁTUNK.</a:t>
            </a:r>
          </a:p>
          <a:p>
            <a:r>
              <a:rPr lang="hu-HU" dirty="0"/>
              <a:t>3.) HA VALAKI NEM LÁTHATÓ A KERESŐBEN A MEGFELELŐ HELYEN, LÁTHATATLAN! MINTHA LENNE EGY SZÉP ÜZLETÜNK, DE NINCS HOZZÁ UTCA ÉS HÁZSZÁM, EZÉRT SENKI SE TALÁLJA MEG.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100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MARKETINGES VICC!</a:t>
            </a:r>
          </a:p>
          <a:p>
            <a:r>
              <a:rPr lang="hu-HU" dirty="0"/>
              <a:t>2.) MEGMAGYARÁZNI. AKI MÁR A MÁSODIK OLDALON VAN EGY FONTOS KULCSSZÓRA, AZ GOND.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55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 KERESŐOPTIMALIZÁLÁS INGYENESEN MEGOLDHATÓ, RENGETEG MEGÚJULÓ TARTALOM ÉS IDŐ KELL HOZZÁ.</a:t>
            </a:r>
          </a:p>
          <a:p>
            <a:r>
              <a:rPr lang="hu-HU" dirty="0"/>
              <a:t>2.) A FIZETETT, GOOGLE ADS – </a:t>
            </a:r>
            <a:r>
              <a:rPr lang="hu-HU" dirty="0" err="1"/>
              <a:t>SEMet</a:t>
            </a:r>
            <a:r>
              <a:rPr lang="hu-HU" dirty="0"/>
              <a:t> MAGYARÁZNI! GYORS, HATÉKONY, PÉNZBE KERÜL!</a:t>
            </a:r>
          </a:p>
          <a:p>
            <a:r>
              <a:rPr lang="hu-HU" dirty="0"/>
              <a:t>3.) MENNYI PÉNZBE? HAVI 40-50 EZERTŐL A CSILLAGOS ÉGIG. PIACFÜGGŐ. KIS GOOGLE ADS MAGYARÁZAT.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72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PÉLDA ORGANIKUSRA ÉS FIZETETTRE.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9976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 ÖSSZEGZÉS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08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BEMUTATKOZÁS, NEVEM TITULUS. TEGEZŐDÉS MEHET???</a:t>
            </a:r>
          </a:p>
          <a:p>
            <a:r>
              <a:rPr lang="hu-HU" dirty="0"/>
              <a:t>2.) </a:t>
            </a:r>
            <a:r>
              <a:rPr lang="hu-HU" b="0" dirty="0"/>
              <a:t>Cég</a:t>
            </a:r>
            <a:r>
              <a:rPr lang="hu-HU" dirty="0"/>
              <a:t>ről pár szó ami a dián van.</a:t>
            </a:r>
          </a:p>
          <a:p>
            <a:r>
              <a:rPr lang="hu-HU" dirty="0"/>
              <a:t>3.) Magamról pár szó:</a:t>
            </a:r>
          </a:p>
          <a:p>
            <a:r>
              <a:rPr lang="hu-HU" dirty="0"/>
              <a:t>	- BKF-en végeztem kommunikáció szakon</a:t>
            </a:r>
          </a:p>
          <a:p>
            <a:r>
              <a:rPr lang="hu-HU" dirty="0"/>
              <a:t>	- suli ideje alatt is vállalkoztam már</a:t>
            </a:r>
          </a:p>
          <a:p>
            <a:r>
              <a:rPr lang="hu-HU" dirty="0"/>
              <a:t>	- elsősorban az operatív vezetés és a </a:t>
            </a:r>
            <a:r>
              <a:rPr lang="hu-HU" dirty="0" err="1"/>
              <a:t>brandépítés</a:t>
            </a:r>
            <a:r>
              <a:rPr lang="hu-HU" dirty="0"/>
              <a:t> az erősségem</a:t>
            </a:r>
          </a:p>
          <a:p>
            <a:r>
              <a:rPr lang="hu-HU" dirty="0"/>
              <a:t>	- a Plus </a:t>
            </a:r>
            <a:r>
              <a:rPr lang="hu-HU" dirty="0" err="1"/>
              <a:t>Creative</a:t>
            </a:r>
            <a:r>
              <a:rPr lang="hu-HU" dirty="0"/>
              <a:t> és a Plus Marketing </a:t>
            </a:r>
            <a:r>
              <a:rPr lang="hu-HU" dirty="0" err="1"/>
              <a:t>Academy</a:t>
            </a:r>
            <a:r>
              <a:rPr lang="hu-HU" dirty="0"/>
              <a:t> egyik tulajdonosa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572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 WEBOLDAL KÉSZÍTÉS EGY IDŐIGÉNYES MUNKA, BÁRKI IS CSINÁLJA. ÉRDEMES INKÁBB KISZERVEZNI HA VAN RÁ KERET, MERT MACERÁS. HA NINCS RÁ KERET, WIX, AZ A LEGJOBB, A TÖBBI SZÓRA SEM ÉRDEMES LEGINKÁBB.</a:t>
            </a:r>
          </a:p>
          <a:p>
            <a:r>
              <a:rPr lang="hu-HU" dirty="0"/>
              <a:t>2.) MŰVÉSZI VÉNÁT SENKI SE TUD NÖVESZTENI, LEGALÁBB A LOGÓT TERVEZZE SZAKEMBER. EGY PHOTOSHOP A GÉPEN NEM JELENTI AZT HOGY VALAKI GRAFIKUS.</a:t>
            </a:r>
          </a:p>
          <a:p>
            <a:r>
              <a:rPr lang="hu-HU" dirty="0"/>
              <a:t>3.) STATOK, ANALITIKA, BEKÖTÉS.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011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 WEBOLDAL AZ ELSŐ SZÁMÚ ONLINE, DIGITÁLIS ESZKÖZ</a:t>
            </a:r>
          </a:p>
          <a:p>
            <a:r>
              <a:rPr lang="hu-HU" dirty="0"/>
              <a:t>2.) AKINEK NINCS WEBOLDALA, AZ HAMAROSAN ELVESZ A SÜLLYESZTŐBEN, mert HA VALAMIT AKARUNK, RÁKERESÜNK A NETEN és HA VALAMIT VALIDÁLNI AKARUNK, RÁKERESÜNK A NETEN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04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MOBILE FIRST – KIFEJEZÉS, AMI AZ UTÓBBI 2-3 ÉVBEN SZENTÍRÁS LETT A PIACON.</a:t>
            </a:r>
          </a:p>
          <a:p>
            <a:r>
              <a:rPr lang="hu-HU" dirty="0"/>
              <a:t>2.) AKI NEM EBBEN GONDOLKOZIK, SZINTÉN ELVÉSZ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774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MOBIL ESZKÖZÖKBEN KELL GONDOLKOZNI SZIGORÚAN!</a:t>
            </a:r>
          </a:p>
          <a:p>
            <a:r>
              <a:rPr lang="hu-HU" dirty="0"/>
              <a:t>-- KÉRDÉS: KI AZ AKI A KÖZÖSSÉGI OLDALAK, VIDEÓMEGOSZTÓK HASZNÁLATÁHOZ ASZTALI ESZKÖZT HASZNÁL KIZÁRÓLAG?</a:t>
            </a:r>
          </a:p>
          <a:p>
            <a:r>
              <a:rPr lang="hu-HU" dirty="0"/>
              <a:t>2.) A JÖVŐ GENERÁCIÓI MÁR NEM HASZNÁLNAK A MINDENNAPI ÉLETBEN ASZTALI ESZKÖZÖKET NETEZNI. CSAK MUNKÁHOZ MAXIMUM.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640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AZ ELSŐ ÉS LEGFONTOSABB SZEMPONT HA WEBOLDALT AKARUNK MA A RESZPONZIVITÁS</a:t>
            </a:r>
          </a:p>
          <a:p>
            <a:r>
              <a:rPr lang="hu-HU" dirty="0"/>
              <a:t>-- KÉRDÉS: KI TUDJA MIT JELENT A RESZPONZIVITÁS?</a:t>
            </a:r>
          </a:p>
          <a:p>
            <a:r>
              <a:rPr lang="hu-HU" dirty="0"/>
              <a:t>2.) MIT JELENT A RESZPONZIVITÁS, magyarázat.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511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AZ ÁBRÁN LÁTHATÓ A RESZPONZÍV LAYOUT</a:t>
            </a:r>
          </a:p>
          <a:p>
            <a:r>
              <a:rPr lang="hu-HU" dirty="0"/>
              <a:t>2.) HASÁBOKBAN, GRIDEKBEN (rácsos szerkezet) KELL GONDOLKOZNI</a:t>
            </a:r>
          </a:p>
          <a:p>
            <a:r>
              <a:rPr lang="hu-HU" dirty="0"/>
              <a:t>3.) EHHEZ VAGY DESIGNER KELL, VAGY A DIY WEBOLDAL KÉSZÍTŐ PLATFORMOK (később lesz róluk szó)</a:t>
            </a:r>
          </a:p>
          <a:p>
            <a:r>
              <a:rPr lang="hu-HU" dirty="0"/>
              <a:t>4.) A NEM RESZPONZÍV OLDALAKAT A GOOGLE BÜNTETI, HÁTRA SOROLJA ŐKET!!!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469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A MÁSODIK SZEMPONT A WEBOLDALON TALÁLHATÓ TARTALOM</a:t>
            </a:r>
          </a:p>
          <a:p>
            <a:r>
              <a:rPr lang="hu-HU" dirty="0"/>
              <a:t>2.) FONTOS: ÁTLÁTHATÓ, ÉRTELMEZHETŐ TARTALOM LEGYEN A CÉLKÖZÖNSÉG SZÁMÁRA!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3848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1.) NEM TÚL SZERTEÁGAZÓ MENÜ</a:t>
            </a:r>
          </a:p>
          <a:p>
            <a:r>
              <a:rPr lang="hu-HU" dirty="0"/>
              <a:t>2.) CÉLKÖZÖNSÉG SZÁMÁRA ÉRTELMEZHETŐ SZÖVEG (NE TÚL SOK!!!, az INKÁBB LEGYEN LETÖLTHETŐ HA SOK)</a:t>
            </a:r>
          </a:p>
          <a:p>
            <a:r>
              <a:rPr lang="hu-HU" dirty="0"/>
              <a:t>3.) NEM ODAILLŐ KÉPEKET NE!!!</a:t>
            </a:r>
          </a:p>
          <a:p>
            <a:r>
              <a:rPr lang="hu-HU" dirty="0"/>
              <a:t>4.) CÍMEK, TELSZÁMOK, POSTACÍM, GDPR-COOKIE FIGYELMEZTETÉSEK!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6B6A2-A71E-4335-A116-4EF0DD44D433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59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3B5D-7D4B-40E1-A50C-659FAACBB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8734D-FC72-453D-A538-F49490579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D8CE-566E-4D92-8156-B8C5D711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26498-B560-4300-9A68-536BA36CB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B819E-B8D8-4A2B-BF3D-E762A8AB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39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2E943-5B11-4C12-B82E-817715C1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B7DDB-698E-4665-A141-92EADAFE9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C08A1-50FF-4C18-BFCF-5A84C2A4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1E38F-C269-4628-BE5C-16C2DB4C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0A9EA-707A-4D16-90AC-EEE31EDE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886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60997-FDFB-46E3-9A85-41B3DF6D3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0BEEE-9680-41F0-8F90-E63023041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51EF6-0030-497A-878F-649EFF6B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72263-4A29-4F95-BBB6-1418CC2A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DAAFD-5C9B-4CF9-9E95-3DAF1CCC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45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4258-A0A7-45B8-BA58-9A96C695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9D00C-8AF2-4CCC-AD01-EC0298D3B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09A51-A700-49A1-A78E-C1F2E409C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FC5D9-9F9C-49FD-8C60-8C8A1E000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32C75-5D66-41C5-82C3-C0AF71A7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398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DD0E-2B01-499F-8643-9F8EF198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E0F5B-5262-4233-9924-20E1D5058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E24E-8D8D-4B66-A1AD-B1A9BB31E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A643E-3EAB-47DF-86F3-FE73D5FB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D7ED7-66B6-47D4-87AB-93E107BB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61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D509-5F49-4E10-AB9A-607ABA63B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676B1-A69D-456E-9027-EB3F84E11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836D0-6A1D-46E9-BD37-8BBC1D88A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1ECE0-8F16-4923-85B7-250A147C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BF1F-C00C-4BB8-8987-FB1600FE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84F59-157C-4FC8-8C6D-AC1F0EBF0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88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85FC-DD37-4213-80F4-F2741C84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9574C-0E74-4C0B-AF71-EA986ABF5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50129-003D-4032-B8DC-CDB677121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16AFF-2346-40BB-877E-D285B9C54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6B224-03EA-42C9-8DA7-386CE8E07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F7D180-3203-4CA0-8B59-8DB72A37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7C34A4-3A71-4222-8945-7159CE63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E21341-1D56-46D4-AF45-B9E0EE2C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076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111FA-3D3D-405D-9F0C-E1624608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8D821-2670-46D3-BC1D-A0ED55A9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6EB79-C4BA-4890-9857-BE8CF38A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99A19-6AF1-4F15-82C6-D1B6A193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557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6EAF4-820D-4B00-9CFB-2FDF2E7C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321FC-E0DB-44BC-9603-A88171B3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09E8-92C3-4DC2-A357-29ED319B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207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53E2-5BAF-42ED-B240-EC43275D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4ED8-310C-482D-9B2B-69CC4505B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5FF0E-0E07-4816-B122-A45449583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0F5A1-9E46-4510-9777-5FE5F912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3F75A-E8B3-43D3-B74E-912589D9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51178-86CA-4C7A-9043-3D63A4E6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42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BFF8-1336-495C-B692-9234505E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2D884-86A4-420C-A8D7-ED081797C9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1B3CD-5E0C-4A33-B094-C5847E04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DEB9C-BA02-47D2-8FD3-3F257D6B2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AD31B-41DA-48EC-B157-E89E7EC3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C4821-040D-483F-9F8F-B627FBCB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44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D3354-561C-49D2-AF2A-6FFE509A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B4C64-DBA4-459C-8F16-9B70650AB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9E5D5-D778-4787-A76A-7B6FCC178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1D52-49E3-4A62-89D1-3D29DA423D5A}" type="datetimeFigureOut">
              <a:rPr lang="hu-HU" smtClean="0"/>
              <a:t>2019. 09. 18.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431FB-008C-42E3-99E4-5BBC89CC5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F6F58-94C6-4826-8A89-0930F69C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BF1C-362F-44A6-B479-E9758C8014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11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4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A70F3C5E-3F7E-42B3-BD49-6F34BA4300C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8F961E70-8EFD-4E29-BC36-CB06328F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5011" b="54598"/>
          <a:stretch/>
        </p:blipFill>
        <p:spPr>
          <a:xfrm>
            <a:off x="9794678" y="3744345"/>
            <a:ext cx="2397322" cy="3113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C2F276-0112-4094-9507-4BB035D21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239" y="585788"/>
            <a:ext cx="10739436" cy="3158557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8000" dirty="0">
                <a:solidFill>
                  <a:srgbClr val="EB1469"/>
                </a:solidFill>
                <a:latin typeface="Gotham Black" panose="02000604040000020004" pitchFamily="50" charset="0"/>
              </a:rPr>
              <a:t>MITŐL LESZ VONZÓ EGY HONLAP?</a:t>
            </a:r>
            <a:endParaRPr lang="hu-HU" sz="80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30B9F-6247-48C3-B1F4-ABFE482B1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7844" y="4379325"/>
            <a:ext cx="4610100" cy="1112175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otham Medium" panose="02000604030000020004" pitchFamily="50" charset="0"/>
              </a:rPr>
              <a:t>E</a:t>
            </a:r>
            <a:r>
              <a:rPr lang="hu-HU" sz="14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lőadó</a:t>
            </a:r>
            <a:r>
              <a:rPr lang="hu-HU" sz="1400" dirty="0">
                <a:solidFill>
                  <a:schemeClr val="bg1"/>
                </a:solidFill>
                <a:latin typeface="Gotham Medium" panose="02000604030000020004" pitchFamily="50" charset="0"/>
              </a:rPr>
              <a:t>:</a:t>
            </a:r>
          </a:p>
          <a:p>
            <a:r>
              <a:rPr lang="hu-HU" sz="2000" b="1" dirty="0">
                <a:solidFill>
                  <a:schemeClr val="bg1"/>
                </a:solidFill>
                <a:latin typeface="Gotham Medium" panose="02000604030000020004" pitchFamily="50" charset="0"/>
              </a:rPr>
              <a:t>Simon Zoltán</a:t>
            </a:r>
          </a:p>
          <a:p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ügyvezető </a:t>
            </a:r>
            <a:r>
              <a:rPr lang="mr-IN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–</a:t>
            </a: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 Plus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Creative</a:t>
            </a: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Agency</a:t>
            </a:r>
            <a:endParaRPr lang="hu-HU" sz="1050" dirty="0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pic>
        <p:nvPicPr>
          <p:cNvPr id="9" name="Ábra 8">
            <a:extLst>
              <a:ext uri="{FF2B5EF4-FFF2-40B4-BE49-F238E27FC236}">
                <a16:creationId xmlns:a16="http://schemas.microsoft.com/office/drawing/2014/main" id="{21076071-3D90-41C8-8653-E8989755B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159" t="64869"/>
          <a:stretch/>
        </p:blipFill>
        <p:spPr>
          <a:xfrm>
            <a:off x="0" y="-1400216"/>
            <a:ext cx="1701996" cy="2409317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D97B049C-F1F3-45E2-8904-CE5D9B02E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1141" y="5833391"/>
            <a:ext cx="2109718" cy="87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6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2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1028538"/>
            <a:ext cx="2732109" cy="974186"/>
          </a:xfrm>
          <a:noFill/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#2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TARTALOM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9B7CA8-F28E-2A46-B5BC-7FB6633B4193}"/>
              </a:ext>
            </a:extLst>
          </p:cNvPr>
          <p:cNvSpPr txBox="1"/>
          <p:nvPr/>
        </p:nvSpPr>
        <p:spPr>
          <a:xfrm>
            <a:off x="1066858" y="2274622"/>
            <a:ext cx="10969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EREDMÉNYKOMMUNIKÁCIÓ</a:t>
            </a:r>
          </a:p>
          <a:p>
            <a:endParaRPr lang="hu-HU" sz="6600" dirty="0">
              <a:latin typeface="Gotham Medium" panose="02000604030000020004" pitchFamily="2" charset="0"/>
            </a:endParaRP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C40F8A31-657D-5447-B751-869165E41AF2}"/>
              </a:ext>
            </a:extLst>
          </p:cNvPr>
          <p:cNvSpPr txBox="1">
            <a:spLocks/>
          </p:cNvSpPr>
          <p:nvPr/>
        </p:nvSpPr>
        <p:spPr>
          <a:xfrm>
            <a:off x="1066858" y="4989712"/>
            <a:ext cx="3931862" cy="549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200" dirty="0">
                <a:solidFill>
                  <a:srgbClr val="EB1469"/>
                </a:solidFill>
                <a:latin typeface="Gotham Black" panose="02000604040000020004" pitchFamily="50" charset="0"/>
              </a:rPr>
              <a:t>BLOGBEJEGYZÉS</a:t>
            </a:r>
            <a:endParaRPr lang="hu-HU" sz="24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39E8FC42-74F7-8D49-8EA3-BF5EBBE03230}"/>
              </a:ext>
            </a:extLst>
          </p:cNvPr>
          <p:cNvSpPr txBox="1">
            <a:spLocks/>
          </p:cNvSpPr>
          <p:nvPr/>
        </p:nvSpPr>
        <p:spPr>
          <a:xfrm>
            <a:off x="7269124" y="4987472"/>
            <a:ext cx="4039529" cy="549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200" dirty="0">
                <a:solidFill>
                  <a:srgbClr val="EB1469"/>
                </a:solidFill>
                <a:latin typeface="Gotham Black" panose="02000604040000020004" pitchFamily="50" charset="0"/>
              </a:rPr>
              <a:t>LETÖLTHETŐ PDF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F9888470-BDBD-4B43-B6EF-7017ED03FB0F}"/>
              </a:ext>
            </a:extLst>
          </p:cNvPr>
          <p:cNvSpPr txBox="1">
            <a:spLocks/>
          </p:cNvSpPr>
          <p:nvPr/>
        </p:nvSpPr>
        <p:spPr>
          <a:xfrm>
            <a:off x="5381471" y="4322210"/>
            <a:ext cx="675983" cy="457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ÉS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160E00A6-E3A8-5141-8E85-69628C4C4F69}"/>
              </a:ext>
            </a:extLst>
          </p:cNvPr>
          <p:cNvSpPr txBox="1">
            <a:spLocks/>
          </p:cNvSpPr>
          <p:nvPr/>
        </p:nvSpPr>
        <p:spPr>
          <a:xfrm>
            <a:off x="5910646" y="4608263"/>
            <a:ext cx="1135934" cy="457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VAGY</a:t>
            </a: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2C79A259-849C-CF4A-8135-3D4E66110065}"/>
              </a:ext>
            </a:extLst>
          </p:cNvPr>
          <p:cNvSpPr txBox="1">
            <a:spLocks/>
          </p:cNvSpPr>
          <p:nvPr/>
        </p:nvSpPr>
        <p:spPr>
          <a:xfrm>
            <a:off x="5602786" y="4169555"/>
            <a:ext cx="782993" cy="1097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6000" dirty="0">
                <a:solidFill>
                  <a:srgbClr val="EB1469"/>
                </a:solidFill>
                <a:latin typeface="Gotham Black" panose="02000604040000020004" pitchFamily="50" charset="0"/>
              </a:rPr>
              <a:t>/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679FB3A-C7C2-8B4C-BE5F-652FE51FD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70" y="3734723"/>
            <a:ext cx="1258438" cy="1258438"/>
          </a:xfrm>
          <a:prstGeom prst="rect">
            <a:avLst/>
          </a:prstGeom>
          <a:noFill/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CF62A2AC-39D9-4442-AD2D-4545823AA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84" y="3700986"/>
            <a:ext cx="1135934" cy="11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6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2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1028538"/>
            <a:ext cx="2732109" cy="974186"/>
          </a:xfrm>
          <a:noFill/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#2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TARTALOM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C40F8A31-657D-5447-B751-869165E41AF2}"/>
              </a:ext>
            </a:extLst>
          </p:cNvPr>
          <p:cNvSpPr txBox="1">
            <a:spLocks/>
          </p:cNvSpPr>
          <p:nvPr/>
        </p:nvSpPr>
        <p:spPr>
          <a:xfrm>
            <a:off x="611084" y="2002724"/>
            <a:ext cx="5484916" cy="1298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9000" dirty="0">
                <a:solidFill>
                  <a:srgbClr val="EB1469"/>
                </a:solidFill>
                <a:latin typeface="Gotham Black" panose="02000604040000020004" pitchFamily="50" charset="0"/>
              </a:rPr>
              <a:t>BLOG</a:t>
            </a: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39E8FC42-74F7-8D49-8EA3-BF5EBBE03230}"/>
              </a:ext>
            </a:extLst>
          </p:cNvPr>
          <p:cNvSpPr txBox="1">
            <a:spLocks/>
          </p:cNvSpPr>
          <p:nvPr/>
        </p:nvSpPr>
        <p:spPr>
          <a:xfrm>
            <a:off x="4439383" y="4386282"/>
            <a:ext cx="7249610" cy="160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9000" dirty="0">
                <a:solidFill>
                  <a:srgbClr val="EB1469"/>
                </a:solidFill>
                <a:latin typeface="Gotham Black" panose="02000604040000020004" pitchFamily="50" charset="0"/>
              </a:rPr>
              <a:t>WEBOLDAL</a:t>
            </a:r>
          </a:p>
        </p:txBody>
      </p:sp>
      <p:sp>
        <p:nvSpPr>
          <p:cNvPr id="25" name="Cím 1">
            <a:extLst>
              <a:ext uri="{FF2B5EF4-FFF2-40B4-BE49-F238E27FC236}">
                <a16:creationId xmlns:a16="http://schemas.microsoft.com/office/drawing/2014/main" id="{B519BBE5-1963-F64E-B769-07849A1E58B9}"/>
              </a:ext>
            </a:extLst>
          </p:cNvPr>
          <p:cNvSpPr txBox="1">
            <a:spLocks/>
          </p:cNvSpPr>
          <p:nvPr/>
        </p:nvSpPr>
        <p:spPr>
          <a:xfrm>
            <a:off x="4439383" y="2471718"/>
            <a:ext cx="5897716" cy="74414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800" dirty="0">
                <a:solidFill>
                  <a:schemeClr val="bg1"/>
                </a:solidFill>
                <a:latin typeface="Gotham Black" panose="02000604040000020004" pitchFamily="50" charset="0"/>
              </a:rPr>
              <a:t>LEGINKÁBB SZEMÉLYES HANGVÉTELŰ, TARTALOM FÓKUSZÚ OLDAL.</a:t>
            </a:r>
          </a:p>
        </p:txBody>
      </p:sp>
      <p:sp>
        <p:nvSpPr>
          <p:cNvPr id="26" name="Cím 1">
            <a:extLst>
              <a:ext uri="{FF2B5EF4-FFF2-40B4-BE49-F238E27FC236}">
                <a16:creationId xmlns:a16="http://schemas.microsoft.com/office/drawing/2014/main" id="{61385E16-234E-FA48-8DF7-2D2695E55997}"/>
              </a:ext>
            </a:extLst>
          </p:cNvPr>
          <p:cNvSpPr txBox="1">
            <a:spLocks/>
          </p:cNvSpPr>
          <p:nvPr/>
        </p:nvSpPr>
        <p:spPr>
          <a:xfrm>
            <a:off x="392512" y="4669855"/>
            <a:ext cx="3654358" cy="105714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hu-HU" sz="1800" dirty="0">
                <a:solidFill>
                  <a:schemeClr val="bg1"/>
                </a:solidFill>
                <a:latin typeface="Gotham Black" panose="02000604040000020004" pitchFamily="50" charset="0"/>
              </a:rPr>
              <a:t>LEGINKÁBB VALAMIT RÉSZLETESEN BEMUTATÓ</a:t>
            </a:r>
          </a:p>
          <a:p>
            <a:pPr algn="r">
              <a:lnSpc>
                <a:spcPct val="100000"/>
              </a:lnSpc>
            </a:pPr>
            <a:r>
              <a:rPr lang="hu-HU" sz="1800" dirty="0">
                <a:solidFill>
                  <a:schemeClr val="bg1"/>
                </a:solidFill>
                <a:latin typeface="Gotham Black" panose="02000604040000020004" pitchFamily="50" charset="0"/>
              </a:rPr>
              <a:t>VAGY ELADÓ OLDAL.</a:t>
            </a:r>
          </a:p>
        </p:txBody>
      </p:sp>
    </p:spTree>
    <p:extLst>
      <p:ext uri="{BB962C8B-B14F-4D97-AF65-F5344CB8AC3E}">
        <p14:creationId xmlns:p14="http://schemas.microsoft.com/office/powerpoint/2010/main" val="3282911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3" y="1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4C59CD27-2641-5C4A-A4B6-4656D23F08A8}"/>
              </a:ext>
            </a:extLst>
          </p:cNvPr>
          <p:cNvSpPr txBox="1">
            <a:spLocks/>
          </p:cNvSpPr>
          <p:nvPr/>
        </p:nvSpPr>
        <p:spPr>
          <a:xfrm>
            <a:off x="704848" y="4212172"/>
            <a:ext cx="8453438" cy="108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Logók; színek; formák; betűtípusok.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491222"/>
            <a:ext cx="10896597" cy="266645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  <a:t>#3</a:t>
            </a:r>
            <a:b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11500" dirty="0">
                <a:solidFill>
                  <a:srgbClr val="EB1469"/>
                </a:solidFill>
                <a:latin typeface="Gotham Black" panose="02000604040000020004" pitchFamily="50" charset="0"/>
              </a:rPr>
              <a:t>DESIGN</a:t>
            </a:r>
            <a:endParaRPr lang="hu-HU" sz="72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id="{6EA05616-9DC4-0742-97D0-6CF795151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69917" y="611953"/>
            <a:ext cx="5767384" cy="579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43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2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648625"/>
            <a:ext cx="2732109" cy="805113"/>
          </a:xfrm>
          <a:noFill/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#3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DESIGN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9B7CA8-F28E-2A46-B5BC-7FB6633B4193}"/>
              </a:ext>
            </a:extLst>
          </p:cNvPr>
          <p:cNvSpPr txBox="1"/>
          <p:nvPr/>
        </p:nvSpPr>
        <p:spPr>
          <a:xfrm>
            <a:off x="3925475" y="780569"/>
            <a:ext cx="168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ROSSZ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146816D-0211-AD47-B8D3-55106C2EE285}"/>
              </a:ext>
            </a:extLst>
          </p:cNvPr>
          <p:cNvSpPr txBox="1"/>
          <p:nvPr/>
        </p:nvSpPr>
        <p:spPr>
          <a:xfrm>
            <a:off x="9620721" y="837196"/>
            <a:ext cx="86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JÓ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73F2506F-0913-9E42-85CA-BC8DF3A88931}"/>
              </a:ext>
            </a:extLst>
          </p:cNvPr>
          <p:cNvSpPr txBox="1"/>
          <p:nvPr/>
        </p:nvSpPr>
        <p:spPr>
          <a:xfrm>
            <a:off x="943224" y="2160375"/>
            <a:ext cx="836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logó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AAF819C2-FCDD-F243-8892-3B63E78421AD}"/>
              </a:ext>
            </a:extLst>
          </p:cNvPr>
          <p:cNvSpPr txBox="1"/>
          <p:nvPr/>
        </p:nvSpPr>
        <p:spPr>
          <a:xfrm>
            <a:off x="932746" y="3723135"/>
            <a:ext cx="1427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színek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068D19-EDAF-EB44-B9A4-7382E7B4E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04" y="1453738"/>
            <a:ext cx="1939212" cy="181338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C7F5E98-C204-A848-A120-2FFD83E4F0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t="14476" r="20286" b="18801"/>
          <a:stretch/>
        </p:blipFill>
        <p:spPr>
          <a:xfrm>
            <a:off x="9047832" y="1531033"/>
            <a:ext cx="2012154" cy="1736090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BCFB6519-0306-E44D-B5C3-83E3EE802C04}"/>
              </a:ext>
            </a:extLst>
          </p:cNvPr>
          <p:cNvSpPr txBox="1"/>
          <p:nvPr/>
        </p:nvSpPr>
        <p:spPr>
          <a:xfrm>
            <a:off x="932746" y="5084427"/>
            <a:ext cx="175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betűtípusok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612C3BBF-AA4B-BC44-97A6-A938F043DA11}"/>
              </a:ext>
            </a:extLst>
          </p:cNvPr>
          <p:cNvSpPr txBox="1"/>
          <p:nvPr/>
        </p:nvSpPr>
        <p:spPr>
          <a:xfrm>
            <a:off x="3406278" y="5047499"/>
            <a:ext cx="3375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i="1" dirty="0">
                <a:solidFill>
                  <a:schemeClr val="bg1"/>
                </a:solidFill>
                <a:latin typeface="Comic Sans MS" panose="030F0902030302020204" pitchFamily="66" charset="0"/>
                <a:ea typeface="+mj-ea"/>
                <a:cs typeface="+mj-cs"/>
              </a:rPr>
              <a:t>Ez egy rossz p</a:t>
            </a:r>
            <a:r>
              <a:rPr lang="hu-HU" sz="2800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é</a:t>
            </a:r>
            <a:r>
              <a:rPr lang="hu-HU" sz="2800" i="1" dirty="0">
                <a:solidFill>
                  <a:schemeClr val="bg1"/>
                </a:solidFill>
                <a:latin typeface="Comic Sans MS" panose="030F0902030302020204" pitchFamily="66" charset="0"/>
                <a:ea typeface="+mj-ea"/>
                <a:cs typeface="+mj-cs"/>
              </a:rPr>
              <a:t>lda!</a:t>
            </a:r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34BA3DD3-C9A8-A245-BAC4-5996151A8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3701" y="3659838"/>
            <a:ext cx="539955" cy="539955"/>
          </a:xfrm>
          <a:prstGeom prst="rect">
            <a:avLst/>
          </a:prstGeom>
        </p:spPr>
      </p:pic>
      <p:pic>
        <p:nvPicPr>
          <p:cNvPr id="30" name="Ábra 29">
            <a:extLst>
              <a:ext uri="{FF2B5EF4-FFF2-40B4-BE49-F238E27FC236}">
                <a16:creationId xmlns:a16="http://schemas.microsoft.com/office/drawing/2014/main" id="{ED84BA93-1C41-F749-ADAF-341145A83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46890" y="3659838"/>
            <a:ext cx="539955" cy="539955"/>
          </a:xfrm>
          <a:prstGeom prst="rect">
            <a:avLst/>
          </a:prstGeom>
        </p:spPr>
      </p:pic>
      <p:pic>
        <p:nvPicPr>
          <p:cNvPr id="32" name="Ábra 31">
            <a:extLst>
              <a:ext uri="{FF2B5EF4-FFF2-40B4-BE49-F238E27FC236}">
                <a16:creationId xmlns:a16="http://schemas.microsoft.com/office/drawing/2014/main" id="{1DF4A795-07E0-FF40-B61B-8C2240C4B9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9299" y="3659836"/>
            <a:ext cx="539955" cy="539955"/>
          </a:xfrm>
          <a:prstGeom prst="rect">
            <a:avLst/>
          </a:prstGeom>
        </p:spPr>
      </p:pic>
      <p:pic>
        <p:nvPicPr>
          <p:cNvPr id="34" name="Ábra 33">
            <a:extLst>
              <a:ext uri="{FF2B5EF4-FFF2-40B4-BE49-F238E27FC236}">
                <a16:creationId xmlns:a16="http://schemas.microsoft.com/office/drawing/2014/main" id="{75CBF535-6658-4C45-BC08-78509843C9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20610" y="3659837"/>
            <a:ext cx="539955" cy="539955"/>
          </a:xfrm>
          <a:prstGeom prst="rect">
            <a:avLst/>
          </a:prstGeom>
        </p:spPr>
      </p:pic>
      <p:pic>
        <p:nvPicPr>
          <p:cNvPr id="36" name="Ábra 35">
            <a:extLst>
              <a:ext uri="{FF2B5EF4-FFF2-40B4-BE49-F238E27FC236}">
                <a16:creationId xmlns:a16="http://schemas.microsoft.com/office/drawing/2014/main" id="{93039640-11F0-BF43-A73C-D4DA41C66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55998" y="3659813"/>
            <a:ext cx="540000" cy="540000"/>
          </a:xfrm>
          <a:prstGeom prst="rect">
            <a:avLst/>
          </a:prstGeom>
        </p:spPr>
      </p:pic>
      <p:pic>
        <p:nvPicPr>
          <p:cNvPr id="38" name="Ábra 37">
            <a:extLst>
              <a:ext uri="{FF2B5EF4-FFF2-40B4-BE49-F238E27FC236}">
                <a16:creationId xmlns:a16="http://schemas.microsoft.com/office/drawing/2014/main" id="{01FA43C7-3B51-1C40-9A5C-0F2465D3B7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23530" y="3659813"/>
            <a:ext cx="540000" cy="540000"/>
          </a:xfrm>
          <a:prstGeom prst="rect">
            <a:avLst/>
          </a:prstGeom>
        </p:spPr>
      </p:pic>
      <p:pic>
        <p:nvPicPr>
          <p:cNvPr id="40" name="Ábra 39">
            <a:extLst>
              <a:ext uri="{FF2B5EF4-FFF2-40B4-BE49-F238E27FC236}">
                <a16:creationId xmlns:a16="http://schemas.microsoft.com/office/drawing/2014/main" id="{8F1A8B5D-6907-6A44-848A-DD35629BB2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96576" y="3659813"/>
            <a:ext cx="540000" cy="540000"/>
          </a:xfrm>
          <a:prstGeom prst="rect">
            <a:avLst/>
          </a:prstGeom>
        </p:spPr>
      </p:pic>
      <p:pic>
        <p:nvPicPr>
          <p:cNvPr id="42" name="Ábra 41">
            <a:extLst>
              <a:ext uri="{FF2B5EF4-FFF2-40B4-BE49-F238E27FC236}">
                <a16:creationId xmlns:a16="http://schemas.microsoft.com/office/drawing/2014/main" id="{1B769D21-EE78-544A-8901-1B5E81BBE2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69622" y="3663731"/>
            <a:ext cx="540000" cy="540000"/>
          </a:xfrm>
          <a:prstGeom prst="rect">
            <a:avLst/>
          </a:prstGeom>
        </p:spPr>
      </p:pic>
      <p:sp>
        <p:nvSpPr>
          <p:cNvPr id="43" name="Szövegdoboz 42">
            <a:extLst>
              <a:ext uri="{FF2B5EF4-FFF2-40B4-BE49-F238E27FC236}">
                <a16:creationId xmlns:a16="http://schemas.microsoft.com/office/drawing/2014/main" id="{2651A7B4-EEC5-5B47-B82B-009252760178}"/>
              </a:ext>
            </a:extLst>
          </p:cNvPr>
          <p:cNvSpPr txBox="1"/>
          <p:nvPr/>
        </p:nvSpPr>
        <p:spPr>
          <a:xfrm>
            <a:off x="8577424" y="5055321"/>
            <a:ext cx="2912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Arial" panose="020B0604020202020204" pitchFamily="34" charset="0"/>
              </a:rPr>
              <a:t>Ez egy jó példa!</a:t>
            </a:r>
          </a:p>
        </p:txBody>
      </p:sp>
    </p:spTree>
    <p:extLst>
      <p:ext uri="{BB962C8B-B14F-4D97-AF65-F5344CB8AC3E}">
        <p14:creationId xmlns:p14="http://schemas.microsoft.com/office/powerpoint/2010/main" val="1289740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2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648625"/>
            <a:ext cx="2732109" cy="805113"/>
          </a:xfrm>
          <a:noFill/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#3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DESIGN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9B7CA8-F28E-2A46-B5BC-7FB6633B4193}"/>
              </a:ext>
            </a:extLst>
          </p:cNvPr>
          <p:cNvSpPr txBox="1"/>
          <p:nvPr/>
        </p:nvSpPr>
        <p:spPr>
          <a:xfrm>
            <a:off x="305027" y="1551310"/>
            <a:ext cx="168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ROSSZ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146816D-0211-AD47-B8D3-55106C2EE285}"/>
              </a:ext>
            </a:extLst>
          </p:cNvPr>
          <p:cNvSpPr txBox="1"/>
          <p:nvPr/>
        </p:nvSpPr>
        <p:spPr>
          <a:xfrm>
            <a:off x="6214917" y="356237"/>
            <a:ext cx="86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JÓ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EB5CA69-329A-E04C-8A60-B1891D70B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8" y="818118"/>
            <a:ext cx="7055176" cy="41868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89B8923-67A7-DB4F-99D5-FAC4E426C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936" y="2024156"/>
            <a:ext cx="7052512" cy="418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78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3" y="1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1C682BC9-1B11-1946-A904-B4DF69F3A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9518" y="574587"/>
            <a:ext cx="6196330" cy="619633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1309489"/>
            <a:ext cx="10896597" cy="272095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  <a:t>#4</a:t>
            </a:r>
            <a:b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12000" dirty="0">
                <a:solidFill>
                  <a:srgbClr val="EB1469"/>
                </a:solidFill>
                <a:latin typeface="Gotham Black" panose="02000604040000020004" pitchFamily="50" charset="0"/>
              </a:rPr>
              <a:t>SEO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4C59CD27-2641-5C4A-A4B6-4656D23F08A8}"/>
              </a:ext>
            </a:extLst>
          </p:cNvPr>
          <p:cNvSpPr txBox="1">
            <a:spLocks/>
          </p:cNvSpPr>
          <p:nvPr/>
        </p:nvSpPr>
        <p:spPr>
          <a:xfrm>
            <a:off x="704848" y="4212172"/>
            <a:ext cx="8453438" cy="108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Keresőoptimalizálás: A keresőoptimalizálás (angolul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Search</a:t>
            </a: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Engine</a:t>
            </a: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Optimization</a:t>
            </a: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, azaz SEO)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a weboldalak keresőmotorokban való organikus megjelenésének javítási folyamata..</a:t>
            </a:r>
          </a:p>
        </p:txBody>
      </p:sp>
    </p:spTree>
    <p:extLst>
      <p:ext uri="{BB962C8B-B14F-4D97-AF65-F5344CB8AC3E}">
        <p14:creationId xmlns:p14="http://schemas.microsoft.com/office/powerpoint/2010/main" val="923054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2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1028538"/>
            <a:ext cx="2732109" cy="974186"/>
          </a:xfrm>
          <a:noFill/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#4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SEO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9B7CA8-F28E-2A46-B5BC-7FB6633B4193}"/>
              </a:ext>
            </a:extLst>
          </p:cNvPr>
          <p:cNvSpPr txBox="1"/>
          <p:nvPr/>
        </p:nvSpPr>
        <p:spPr>
          <a:xfrm>
            <a:off x="1066858" y="2274622"/>
            <a:ext cx="10969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„Ha valamit el akarsz rejteni, tedd a Google második oldalára!”</a:t>
            </a:r>
            <a:endParaRPr lang="hu-HU" sz="6600" dirty="0"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07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2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1028538"/>
            <a:ext cx="2732109" cy="974186"/>
          </a:xfrm>
          <a:noFill/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#4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SEO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9B7CA8-F28E-2A46-B5BC-7FB6633B4193}"/>
              </a:ext>
            </a:extLst>
          </p:cNvPr>
          <p:cNvSpPr txBox="1"/>
          <p:nvPr/>
        </p:nvSpPr>
        <p:spPr>
          <a:xfrm>
            <a:off x="1066858" y="2660702"/>
            <a:ext cx="458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ORGANIKUS</a:t>
            </a:r>
            <a:endParaRPr lang="hu-HU" sz="6600" dirty="0">
              <a:latin typeface="Gotham Medium" panose="02000604030000020004" pitchFamily="2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365DE59-43B1-E549-B6F0-629CF0D2DC73}"/>
              </a:ext>
            </a:extLst>
          </p:cNvPr>
          <p:cNvSpPr txBox="1"/>
          <p:nvPr/>
        </p:nvSpPr>
        <p:spPr>
          <a:xfrm>
            <a:off x="6715820" y="2660702"/>
            <a:ext cx="458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FIZETETT</a:t>
            </a:r>
            <a:endParaRPr lang="hu-HU" sz="6600" dirty="0">
              <a:latin typeface="Gotham Medium" panose="02000604030000020004" pitchFamily="2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77141A9-FD1B-4B4C-8CB5-0DB5EFED4EF9}"/>
              </a:ext>
            </a:extLst>
          </p:cNvPr>
          <p:cNvSpPr txBox="1"/>
          <p:nvPr/>
        </p:nvSpPr>
        <p:spPr>
          <a:xfrm>
            <a:off x="1066858" y="3520154"/>
            <a:ext cx="4582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TARTALOM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TARTALOM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TARTALOM</a:t>
            </a:r>
            <a:endParaRPr lang="hu-HU" sz="3600" dirty="0">
              <a:solidFill>
                <a:schemeClr val="bg1"/>
              </a:solidFill>
              <a:latin typeface="Gotham Medium" panose="02000604030000020004" pitchFamily="2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360DAFB-DAF2-7B4B-9D5A-4AFD4D33087A}"/>
              </a:ext>
            </a:extLst>
          </p:cNvPr>
          <p:cNvSpPr txBox="1"/>
          <p:nvPr/>
        </p:nvSpPr>
        <p:spPr>
          <a:xfrm>
            <a:off x="6258618" y="3520154"/>
            <a:ext cx="4582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$$$</a:t>
            </a:r>
            <a:endParaRPr lang="hu-HU" sz="11500" dirty="0">
              <a:solidFill>
                <a:schemeClr val="bg1"/>
              </a:solidFill>
              <a:latin typeface="Gotham Medium" panose="02000604030000020004" pitchFamily="2" charset="0"/>
            </a:endParaRP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BF931543-5123-AB4A-B812-2A1205478D14}"/>
              </a:ext>
            </a:extLst>
          </p:cNvPr>
          <p:cNvSpPr txBox="1">
            <a:spLocks/>
          </p:cNvSpPr>
          <p:nvPr/>
        </p:nvSpPr>
        <p:spPr>
          <a:xfrm>
            <a:off x="6715818" y="2447125"/>
            <a:ext cx="923947" cy="38509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(SEM)</a:t>
            </a:r>
          </a:p>
        </p:txBody>
      </p:sp>
    </p:spTree>
    <p:extLst>
      <p:ext uri="{BB962C8B-B14F-4D97-AF65-F5344CB8AC3E}">
        <p14:creationId xmlns:p14="http://schemas.microsoft.com/office/powerpoint/2010/main" val="380757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1028538"/>
            <a:ext cx="2732109" cy="974186"/>
          </a:xfrm>
          <a:noFill/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#4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SEO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29DB1DA-D29D-0943-8EB2-EA42224853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1"/>
          <a:stretch/>
        </p:blipFill>
        <p:spPr>
          <a:xfrm>
            <a:off x="325087" y="1776082"/>
            <a:ext cx="5184111" cy="432447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40370D2-6405-5C4C-B2A0-092658CA97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33"/>
          <a:stretch/>
        </p:blipFill>
        <p:spPr>
          <a:xfrm>
            <a:off x="5654223" y="1776082"/>
            <a:ext cx="6173889" cy="432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33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3" y="1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id="{BD8CEF3C-DE75-4D48-9010-21B62CB8D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13" y="732751"/>
            <a:ext cx="5713958" cy="5713958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D152111A-3440-404E-93B6-52D76D7FCFB9}"/>
              </a:ext>
            </a:extLst>
          </p:cNvPr>
          <p:cNvSpPr txBox="1"/>
          <p:nvPr/>
        </p:nvSpPr>
        <p:spPr>
          <a:xfrm>
            <a:off x="647694" y="3646953"/>
            <a:ext cx="818407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- RESZPONZÍV</a:t>
            </a:r>
          </a:p>
          <a:p>
            <a:r>
              <a:rPr lang="hu-HU" sz="40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- BEFOGADHATÓ TARTALOM</a:t>
            </a:r>
          </a:p>
          <a:p>
            <a:r>
              <a:rPr lang="hu-HU" sz="40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- MEGFELELŐ DESIGN</a:t>
            </a:r>
          </a:p>
          <a:p>
            <a:r>
              <a:rPr lang="hu-HU" sz="40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- KERESŐOPTIMALIZÁLT</a:t>
            </a:r>
          </a:p>
          <a:p>
            <a:endParaRPr lang="hu-HU" sz="4000" dirty="0">
              <a:solidFill>
                <a:schemeClr val="bg1"/>
              </a:solidFill>
              <a:latin typeface="Gotham Black" panose="02000604040000020004" pitchFamily="50" charset="0"/>
              <a:ea typeface="+mj-ea"/>
              <a:cs typeface="+mj-cs"/>
            </a:endParaRPr>
          </a:p>
          <a:p>
            <a:endParaRPr lang="hu-HU" sz="4800" dirty="0">
              <a:solidFill>
                <a:schemeClr val="bg1"/>
              </a:solidFill>
              <a:latin typeface="Gotham Medium" panose="02000604030000020004" pitchFamily="2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5" y="1223623"/>
            <a:ext cx="10896597" cy="272095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</a:rPr>
              <a:t>VONZÓ ÉS</a:t>
            </a:r>
            <a:b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</a:rPr>
              <a:t>PIACKÉPES EGY WEBOLDAL, HA</a:t>
            </a:r>
            <a:endParaRPr lang="hu-HU" sz="8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5AB28DDC-E344-41D9-A5DF-20E88F3715FB}"/>
              </a:ext>
            </a:extLst>
          </p:cNvPr>
          <p:cNvSpPr/>
          <p:nvPr/>
        </p:nvSpPr>
        <p:spPr>
          <a:xfrm>
            <a:off x="-2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8" name="Ábra 17">
            <a:extLst>
              <a:ext uri="{FF2B5EF4-FFF2-40B4-BE49-F238E27FC236}">
                <a16:creationId xmlns:a16="http://schemas.microsoft.com/office/drawing/2014/main" id="{ED95DF20-B9FD-4535-B3E2-BE6CDE75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490" r="45365" b="54598"/>
          <a:stretch/>
        </p:blipFill>
        <p:spPr>
          <a:xfrm>
            <a:off x="8448573" y="5561013"/>
            <a:ext cx="3743427" cy="1296988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81A64884-7941-4E8B-8DE5-66122623657C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93" y="1530453"/>
            <a:ext cx="5990379" cy="1740092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rgbClr val="EB1469"/>
                </a:solidFill>
                <a:latin typeface="Gotham Black" panose="02000604040000020004" pitchFamily="50" charset="0"/>
              </a:rPr>
              <a:t>RÓLUNK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44" y="4440344"/>
            <a:ext cx="1328899" cy="1328899"/>
          </a:xfr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8B8712E-CAC2-4354-8378-1703AF506D81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072C0D24-5AAA-4A3F-BF38-B4CE21E6F16D}"/>
              </a:ext>
            </a:extLst>
          </p:cNvPr>
          <p:cNvSpPr txBox="1">
            <a:spLocks/>
          </p:cNvSpPr>
          <p:nvPr/>
        </p:nvSpPr>
        <p:spPr>
          <a:xfrm>
            <a:off x="472679" y="2912196"/>
            <a:ext cx="4476747" cy="2073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hu-HU" sz="1600" dirty="0">
                <a:solidFill>
                  <a:schemeClr val="bg1"/>
                </a:solidFill>
                <a:latin typeface="Gotham Medium" panose="02000604030000020004" pitchFamily="50" charset="0"/>
              </a:rPr>
              <a:t>Alapítva: 2014. március</a:t>
            </a:r>
          </a:p>
          <a:p>
            <a:pPr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hu-HU" sz="1600" dirty="0">
                <a:solidFill>
                  <a:schemeClr val="bg1"/>
                </a:solidFill>
                <a:latin typeface="Gotham Medium" panose="02000604030000020004" pitchFamily="50" charset="0"/>
              </a:rPr>
              <a:t>100% magyar tulajdon</a:t>
            </a:r>
          </a:p>
          <a:p>
            <a:pPr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hu-HU" sz="1600" dirty="0">
                <a:solidFill>
                  <a:schemeClr val="bg1"/>
                </a:solidFill>
                <a:latin typeface="Gotham Medium" panose="02000604030000020004" pitchFamily="50" charset="0"/>
              </a:rPr>
              <a:t>7 fős csapat</a:t>
            </a:r>
          </a:p>
          <a:p>
            <a:pPr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hu-HU" sz="1600" dirty="0">
                <a:solidFill>
                  <a:schemeClr val="bg1"/>
                </a:solidFill>
                <a:latin typeface="Gotham Medium" panose="02000604030000020004" pitchFamily="50" charset="0"/>
              </a:rPr>
              <a:t>Webfejlesztés, grafika, marketing, médiavásárlás</a:t>
            </a:r>
          </a:p>
          <a:p>
            <a:pPr>
              <a:lnSpc>
                <a:spcPct val="130000"/>
              </a:lnSpc>
              <a:spcBef>
                <a:spcPts val="0"/>
              </a:spcBef>
              <a:buFontTx/>
              <a:buChar char="-"/>
            </a:pPr>
            <a:endParaRPr lang="hu-HU" sz="1100" dirty="0">
              <a:solidFill>
                <a:schemeClr val="bg1"/>
              </a:solidFill>
              <a:latin typeface="Gotham Medium" panose="02000604030000020004" pitchFamily="50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FontTx/>
              <a:buChar char="-"/>
            </a:pPr>
            <a:endParaRPr lang="hu-HU" sz="1100" dirty="0">
              <a:solidFill>
                <a:schemeClr val="bg1"/>
              </a:solidFill>
              <a:latin typeface="Gotham Medium" panose="02000604030000020004" pitchFamily="50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hu-HU" sz="1100" dirty="0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4BCE1A1-5181-449B-B4F8-8A7895A3D124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1AEB90C-F37D-4CB5-803D-77EB1A804C95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08052BE-9721-4A26-A0CD-3B7696F27F1A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1C03080B-6125-4609-84BC-7C23BE3E3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3" y="4447478"/>
            <a:ext cx="1308118" cy="1308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052" y="4878264"/>
            <a:ext cx="1530257" cy="57445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74A826D-6061-A649-B5D8-7C6F49222E5B}"/>
              </a:ext>
            </a:extLst>
          </p:cNvPr>
          <p:cNvSpPr txBox="1"/>
          <p:nvPr/>
        </p:nvSpPr>
        <p:spPr>
          <a:xfrm>
            <a:off x="413089" y="5838440"/>
            <a:ext cx="243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  <a:latin typeface="Gotham Medium" panose="02000604030000020004" pitchFamily="2" charset="0"/>
              </a:rPr>
              <a:t>Főbb ügyfeleink:</a:t>
            </a:r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1792DAE0-6E37-4049-9ADA-C0527BC7D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64652" y="5798890"/>
            <a:ext cx="914992" cy="302274"/>
          </a:xfrm>
          <a:prstGeom prst="rect">
            <a:avLst/>
          </a:prstGeom>
        </p:spPr>
      </p:pic>
      <p:pic>
        <p:nvPicPr>
          <p:cNvPr id="20" name="Ábra 19">
            <a:extLst>
              <a:ext uri="{FF2B5EF4-FFF2-40B4-BE49-F238E27FC236}">
                <a16:creationId xmlns:a16="http://schemas.microsoft.com/office/drawing/2014/main" id="{DFCE8BD0-4091-8B4A-BF9D-2D2C3F899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78959" y="5794612"/>
            <a:ext cx="1225436" cy="343122"/>
          </a:xfrm>
          <a:prstGeom prst="rect">
            <a:avLst/>
          </a:prstGeom>
        </p:spPr>
      </p:pic>
      <p:pic>
        <p:nvPicPr>
          <p:cNvPr id="22" name="Ábra 21">
            <a:extLst>
              <a:ext uri="{FF2B5EF4-FFF2-40B4-BE49-F238E27FC236}">
                <a16:creationId xmlns:a16="http://schemas.microsoft.com/office/drawing/2014/main" id="{7D2EEE14-0FD3-9141-A01C-C06B493ED7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25784" y="5675990"/>
            <a:ext cx="547361" cy="547361"/>
          </a:xfrm>
          <a:prstGeom prst="rect">
            <a:avLst/>
          </a:prstGeom>
        </p:spPr>
      </p:pic>
      <p:pic>
        <p:nvPicPr>
          <p:cNvPr id="24" name="Ábra 23">
            <a:extLst>
              <a:ext uri="{FF2B5EF4-FFF2-40B4-BE49-F238E27FC236}">
                <a16:creationId xmlns:a16="http://schemas.microsoft.com/office/drawing/2014/main" id="{4993B4D0-3445-CF43-9535-418CDA5AD6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67300" y="5862281"/>
            <a:ext cx="1225436" cy="28593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BE98B793-6424-6B4E-AFFD-F02101F72B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34" y="584726"/>
            <a:ext cx="3716173" cy="62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-3" y="1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92791"/>
            <a:ext cx="6890529" cy="114043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5400" dirty="0">
                <a:solidFill>
                  <a:srgbClr val="EB1469"/>
                </a:solidFill>
                <a:latin typeface="Gotham Black" panose="02000604040000020004" pitchFamily="50" charset="0"/>
              </a:rPr>
              <a:t>HASZNOS INFÓK</a:t>
            </a:r>
            <a:endParaRPr lang="hu-HU" sz="8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756E10BE-E091-E646-8EA4-0E850849C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1389" y="892782"/>
            <a:ext cx="5553927" cy="5553927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2B42B709-4332-C24D-87C4-141B908033A4}"/>
              </a:ext>
            </a:extLst>
          </p:cNvPr>
          <p:cNvSpPr txBox="1"/>
          <p:nvPr/>
        </p:nvSpPr>
        <p:spPr>
          <a:xfrm>
            <a:off x="647700" y="1885256"/>
            <a:ext cx="10969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WEBOLDAL KÉSZÍTÉS</a:t>
            </a:r>
          </a:p>
          <a:p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KISZERVEZNI / 150.000-600.000 Ft /</a:t>
            </a:r>
          </a:p>
          <a:p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SAJÁT ERŐBŐL / </a:t>
            </a:r>
            <a:r>
              <a:rPr lang="hu-HU" sz="2000" dirty="0" err="1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wix.com</a:t>
            </a:r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  <a:ea typeface="+mj-ea"/>
                <a:cs typeface="+mj-cs"/>
              </a:rPr>
              <a:t> /</a:t>
            </a:r>
          </a:p>
          <a:p>
            <a:endParaRPr lang="hu-HU" sz="2000" dirty="0">
              <a:solidFill>
                <a:schemeClr val="bg1"/>
              </a:solidFill>
              <a:latin typeface="Gotham Black" panose="02000604040000020004" pitchFamily="50" charset="0"/>
              <a:ea typeface="+mj-ea"/>
              <a:cs typeface="+mj-cs"/>
            </a:endParaRPr>
          </a:p>
          <a:p>
            <a:r>
              <a:rPr lang="hu-HU" sz="2800" dirty="0">
                <a:solidFill>
                  <a:srgbClr val="EB1469"/>
                </a:solidFill>
                <a:latin typeface="Gotham Black" panose="02000604040000020004" pitchFamily="50" charset="0"/>
              </a:rPr>
              <a:t>LOGÓ, ARCULAT KÉSZÍTÉS</a:t>
            </a:r>
          </a:p>
          <a:p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KISZERVEZNI / 30.000-150.000 Ft /</a:t>
            </a:r>
          </a:p>
          <a:p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SAJÁT ERŐBŐL / </a:t>
            </a:r>
            <a:r>
              <a:rPr lang="hu-HU" sz="20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looka.com</a:t>
            </a:r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 /</a:t>
            </a:r>
          </a:p>
          <a:p>
            <a:endParaRPr lang="hu-HU" sz="2000" dirty="0">
              <a:solidFill>
                <a:schemeClr val="bg1"/>
              </a:solidFill>
              <a:latin typeface="Gotham Black" panose="02000604040000020004" pitchFamily="50" charset="0"/>
            </a:endParaRPr>
          </a:p>
          <a:p>
            <a:r>
              <a:rPr lang="hu-HU" sz="2800" dirty="0">
                <a:solidFill>
                  <a:srgbClr val="EB1469"/>
                </a:solidFill>
                <a:latin typeface="Gotham Black" panose="02000604040000020004" pitchFamily="50" charset="0"/>
              </a:rPr>
              <a:t>STATISZTIKÁK</a:t>
            </a:r>
          </a:p>
          <a:p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LÁTOGATÓI STATISZTIKÁK / Google </a:t>
            </a:r>
            <a:r>
              <a:rPr lang="hu-HU" sz="2000" dirty="0" err="1">
                <a:solidFill>
                  <a:schemeClr val="bg1"/>
                </a:solidFill>
                <a:latin typeface="Gotham Black" panose="02000604040000020004" pitchFamily="50" charset="0"/>
              </a:rPr>
              <a:t>Analytics</a:t>
            </a:r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 /</a:t>
            </a:r>
          </a:p>
          <a:p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MOBIL-BARÁT ELLENŐRZÉS/ </a:t>
            </a:r>
            <a:r>
              <a:rPr lang="en" sz="2000" dirty="0" err="1">
                <a:solidFill>
                  <a:schemeClr val="bg1"/>
                </a:solidFill>
                <a:latin typeface="Gotham Black" panose="02000604040000020004" pitchFamily="50" charset="0"/>
              </a:rPr>
              <a:t>search.google.com</a:t>
            </a:r>
            <a:r>
              <a:rPr lang="en" sz="2000" dirty="0">
                <a:solidFill>
                  <a:schemeClr val="bg1"/>
                </a:solidFill>
                <a:latin typeface="Gotham Black" panose="02000604040000020004" pitchFamily="50" charset="0"/>
              </a:rPr>
              <a:t>/test/mobile-friendly </a:t>
            </a:r>
            <a:r>
              <a:rPr lang="hu-HU" sz="2000" dirty="0">
                <a:solidFill>
                  <a:schemeClr val="bg1"/>
                </a:solidFill>
                <a:latin typeface="Gotham Black" panose="02000604040000020004" pitchFamily="50" charset="0"/>
              </a:rPr>
              <a:t>/</a:t>
            </a:r>
          </a:p>
          <a:p>
            <a:endParaRPr lang="hu-HU" sz="2000" dirty="0">
              <a:solidFill>
                <a:schemeClr val="bg1"/>
              </a:solidFill>
              <a:latin typeface="Gotham Black" panose="02000604040000020004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802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023CF4E1-BB94-42AB-8543-58CD9ABC5FB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4" name="Ábra 13">
            <a:extLst>
              <a:ext uri="{FF2B5EF4-FFF2-40B4-BE49-F238E27FC236}">
                <a16:creationId xmlns:a16="http://schemas.microsoft.com/office/drawing/2014/main" id="{3722EB24-FCA7-4895-9994-162626258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5011" b="54598"/>
          <a:stretch/>
        </p:blipFill>
        <p:spPr>
          <a:xfrm>
            <a:off x="9794678" y="3744345"/>
            <a:ext cx="2397322" cy="3113656"/>
          </a:xfrm>
          <a:prstGeom prst="rect">
            <a:avLst/>
          </a:prstGeom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ADDF89DC-E71E-45A2-B90F-F4A85ED8BA1B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6209E1D-52CA-4C88-90F6-709AB5C7ACA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pic>
        <p:nvPicPr>
          <p:cNvPr id="17" name="Ábra 16">
            <a:extLst>
              <a:ext uri="{FF2B5EF4-FFF2-40B4-BE49-F238E27FC236}">
                <a16:creationId xmlns:a16="http://schemas.microsoft.com/office/drawing/2014/main" id="{3E61F199-94B1-463E-8AC3-1632D41AF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159" t="64869"/>
          <a:stretch/>
        </p:blipFill>
        <p:spPr>
          <a:xfrm>
            <a:off x="0" y="-1"/>
            <a:ext cx="1701996" cy="2409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C2F276-0112-4094-9507-4BB035D21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6819" y="1540537"/>
            <a:ext cx="5772150" cy="3085082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hu-HU" dirty="0">
                <a:solidFill>
                  <a:srgbClr val="EB1469"/>
                </a:solidFill>
                <a:latin typeface="Gotham Black" panose="02000604040000020004" pitchFamily="50" charset="0"/>
              </a:rPr>
              <a:t>KÖSZÖNÖM A FIGYELMET!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DEB036A-D205-45F8-8073-DFA29824DA4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www.plus-kreativ.hu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8" name="Ábra 17">
            <a:extLst>
              <a:ext uri="{FF2B5EF4-FFF2-40B4-BE49-F238E27FC236}">
                <a16:creationId xmlns:a16="http://schemas.microsoft.com/office/drawing/2014/main" id="{B31546EA-C880-4745-9EFB-A01327EBB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3811" y="5859949"/>
            <a:ext cx="2024377" cy="8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4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73664"/>
            <a:ext cx="6192938" cy="329857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  <a:t>HONLAP</a:t>
            </a:r>
            <a:b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  <a:t>WEBOLDAL</a:t>
            </a:r>
            <a:b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  <a:t>WEBSITE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4C59CD27-2641-5C4A-A4B6-4656D23F08A8}"/>
              </a:ext>
            </a:extLst>
          </p:cNvPr>
          <p:cNvSpPr txBox="1">
            <a:spLocks/>
          </p:cNvSpPr>
          <p:nvPr/>
        </p:nvSpPr>
        <p:spPr>
          <a:xfrm>
            <a:off x="703316" y="4576123"/>
            <a:ext cx="4476747" cy="108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A honlap (más szóval weboldal, honlap) egy olyan számítógépes dokumentum, mely megfelel a World Wide Web számára, és alkalmas arra, hogy egy webböngésző megjelenítse. A webböngésző a honlapot monitoron vagy mobil eszközön jeleníti meg. -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Wikipédia</a:t>
            </a:r>
            <a:endParaRPr lang="hu-HU" sz="1100" dirty="0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7BCF0E9-7789-0548-A314-C529CDCFB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19" y="1123714"/>
            <a:ext cx="8171242" cy="48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4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637169"/>
            <a:ext cx="10353675" cy="340939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1500" dirty="0">
                <a:solidFill>
                  <a:srgbClr val="EB1469"/>
                </a:solidFill>
                <a:latin typeface="Gotham Black" panose="02000604040000020004" pitchFamily="50" charset="0"/>
              </a:rPr>
              <a:t>„MOBILE FIRST”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id="{868129D4-87D7-A547-9E6A-C4981FF27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8977" y="745451"/>
            <a:ext cx="5491164" cy="54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491222"/>
            <a:ext cx="6192938" cy="270930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20000" dirty="0">
                <a:solidFill>
                  <a:srgbClr val="EB1469"/>
                </a:solidFill>
                <a:latin typeface="Gotham Black" panose="02000604040000020004" pitchFamily="50" charset="0"/>
              </a:rPr>
              <a:t>58%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4C59CD27-2641-5C4A-A4B6-4656D23F08A8}"/>
              </a:ext>
            </a:extLst>
          </p:cNvPr>
          <p:cNvSpPr txBox="1">
            <a:spLocks/>
          </p:cNvSpPr>
          <p:nvPr/>
        </p:nvSpPr>
        <p:spPr>
          <a:xfrm>
            <a:off x="647700" y="4200525"/>
            <a:ext cx="4476747" cy="108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A 2018-as év internetes forgalmának 58%-a mobil eszközökön keresztül történt. -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SimilarWeb</a:t>
            </a:r>
            <a:endParaRPr lang="hu-HU" sz="1100" dirty="0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9326920-BE05-3C42-BD8F-B320CD317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868">
            <a:off x="9887462" y="2238661"/>
            <a:ext cx="3425700" cy="578357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89A50B0-4EE3-7B4C-A8AA-9486B28FE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07">
            <a:off x="8611092" y="1275058"/>
            <a:ext cx="3425700" cy="57835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BCD1333-873B-2441-9D7A-FB0572E28A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8262">
            <a:off x="7143256" y="2212928"/>
            <a:ext cx="3425700" cy="578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pic>
        <p:nvPicPr>
          <p:cNvPr id="8" name="Ábra 7">
            <a:extLst>
              <a:ext uri="{FF2B5EF4-FFF2-40B4-BE49-F238E27FC236}">
                <a16:creationId xmlns:a16="http://schemas.microsoft.com/office/drawing/2014/main" id="{5B3C898F-03FE-324C-AAE3-602F46E7A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6611" y="869167"/>
            <a:ext cx="5357363" cy="535736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491222"/>
            <a:ext cx="10896597" cy="379781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  <a:t>#1</a:t>
            </a:r>
            <a:b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8000" dirty="0">
                <a:solidFill>
                  <a:srgbClr val="EB1469"/>
                </a:solidFill>
                <a:latin typeface="Gotham Black" panose="02000604040000020004" pitchFamily="50" charset="0"/>
              </a:rPr>
              <a:t>RESZPONZIVITÁS</a:t>
            </a:r>
            <a:endParaRPr lang="hu-HU" sz="72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4C59CD27-2641-5C4A-A4B6-4656D23F08A8}"/>
              </a:ext>
            </a:extLst>
          </p:cNvPr>
          <p:cNvSpPr txBox="1">
            <a:spLocks/>
          </p:cNvSpPr>
          <p:nvPr/>
        </p:nvSpPr>
        <p:spPr>
          <a:xfrm>
            <a:off x="704848" y="3713422"/>
            <a:ext cx="8453438" cy="108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A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reszponzív</a:t>
            </a: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 weboldal (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Responsive</a:t>
            </a: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 Web Design) egy olyan megközelítéssel tervezett weboldal, amelynek a célja az, hogy optimális megjelenést biztosítson - könnyű olvashatóság, egyszerű navigáció a lehető legkevesebb átméretezéssel és görgetéssel - a legkülönfélébb eszközökön (az asztali számítógép monitorjától egészen a mobiltelefonokig). - </a:t>
            </a:r>
            <a:r>
              <a:rPr lang="hu-HU" sz="1100" dirty="0" err="1">
                <a:solidFill>
                  <a:schemeClr val="bg1"/>
                </a:solidFill>
                <a:latin typeface="Gotham Medium" panose="02000604030000020004" pitchFamily="50" charset="0"/>
              </a:rPr>
              <a:t>Wikipédia</a:t>
            </a:r>
            <a:endParaRPr lang="hu-HU" sz="1100" dirty="0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8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747869"/>
            <a:ext cx="2732109" cy="97418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#1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RESZPONZIVITÁS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C31E388-378D-DD4D-AC1B-C68D2652D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17" y="2139000"/>
            <a:ext cx="9485142" cy="372507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0749489B-6785-C344-A243-126D7C901804}"/>
              </a:ext>
            </a:extLst>
          </p:cNvPr>
          <p:cNvSpPr/>
          <p:nvPr/>
        </p:nvSpPr>
        <p:spPr>
          <a:xfrm>
            <a:off x="3612397" y="4835437"/>
            <a:ext cx="511444" cy="270686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784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4C59CD27-2641-5C4A-A4B6-4656D23F08A8}"/>
              </a:ext>
            </a:extLst>
          </p:cNvPr>
          <p:cNvSpPr txBox="1">
            <a:spLocks/>
          </p:cNvSpPr>
          <p:nvPr/>
        </p:nvSpPr>
        <p:spPr>
          <a:xfrm>
            <a:off x="704848" y="4212172"/>
            <a:ext cx="8453438" cy="108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1100" dirty="0">
                <a:solidFill>
                  <a:schemeClr val="bg1"/>
                </a:solidFill>
                <a:latin typeface="Gotham Medium" panose="02000604030000020004" pitchFamily="50" charset="0"/>
              </a:rPr>
              <a:t>Menürendszer; szöveges tartalmak; képek; videók; letölthető anyagok.</a:t>
            </a:r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6FCA9C6A-F37F-0945-9BEA-54F2D3EFA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329487" y="940405"/>
            <a:ext cx="5386386" cy="542346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491222"/>
            <a:ext cx="10896597" cy="379781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  <a:t>#2</a:t>
            </a:r>
            <a:br>
              <a:rPr lang="hu-HU" sz="72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11500" dirty="0">
                <a:solidFill>
                  <a:srgbClr val="EB1469"/>
                </a:solidFill>
                <a:latin typeface="Gotham Black" panose="02000604040000020004" pitchFamily="50" charset="0"/>
              </a:rPr>
              <a:t>TARTALOM</a:t>
            </a:r>
            <a:endParaRPr lang="hu-HU" sz="72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2C5B75C5-264E-4AC7-AC79-4834CD43849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A0EF7ACB-A38E-486F-B4E3-F17481128298}"/>
              </a:ext>
            </a:extLst>
          </p:cNvPr>
          <p:cNvSpPr/>
          <p:nvPr/>
        </p:nvSpPr>
        <p:spPr>
          <a:xfrm>
            <a:off x="0" y="6281020"/>
            <a:ext cx="12192000" cy="576980"/>
          </a:xfrm>
          <a:prstGeom prst="rect">
            <a:avLst/>
          </a:prstGeom>
          <a:solidFill>
            <a:srgbClr val="2D1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ADA955-BB0D-4CC8-BA8A-4E6D72FD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84" y="1028538"/>
            <a:ext cx="2732109" cy="97418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  <a:t>#2</a:t>
            </a:r>
            <a:br>
              <a:rPr lang="hu-HU" sz="1800" dirty="0">
                <a:solidFill>
                  <a:srgbClr val="EB1469"/>
                </a:solidFill>
                <a:latin typeface="Gotham Black" panose="02000604040000020004" pitchFamily="50" charset="0"/>
              </a:rPr>
            </a:br>
            <a:r>
              <a:rPr lang="hu-HU" sz="2000" dirty="0">
                <a:solidFill>
                  <a:srgbClr val="EB1469"/>
                </a:solidFill>
                <a:latin typeface="Gotham Black" panose="02000604040000020004" pitchFamily="50" charset="0"/>
              </a:rPr>
              <a:t>TARTALOM</a:t>
            </a:r>
            <a:endParaRPr lang="hu-HU" sz="1800" dirty="0">
              <a:solidFill>
                <a:srgbClr val="EB1469"/>
              </a:solidFill>
              <a:latin typeface="Gotham Black" panose="02000604040000020004" pitchFamily="50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28029C3-5FAD-421E-B216-F16BF1B3C799}"/>
              </a:ext>
            </a:extLst>
          </p:cNvPr>
          <p:cNvSpPr txBox="1"/>
          <p:nvPr/>
        </p:nvSpPr>
        <p:spPr>
          <a:xfrm>
            <a:off x="64770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Előadó: 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Simon Zoltán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23588D-3DC4-4511-B2FC-F297671FCF0E}"/>
              </a:ext>
            </a:extLst>
          </p:cNvPr>
          <p:cNvSpPr txBox="1"/>
          <p:nvPr/>
        </p:nvSpPr>
        <p:spPr>
          <a:xfrm>
            <a:off x="4862510" y="6446709"/>
            <a:ext cx="246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www.plus-kreativ.hu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8EA1D7-E68A-4C43-BD4D-A5225C0855CC}"/>
              </a:ext>
            </a:extLst>
          </p:cNvPr>
          <p:cNvSpPr txBox="1"/>
          <p:nvPr/>
        </p:nvSpPr>
        <p:spPr>
          <a:xfrm>
            <a:off x="647701" y="171878"/>
            <a:ext cx="1089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chemeClr val="bg1"/>
                </a:solidFill>
                <a:latin typeface="Gotham Medium" panose="02000604030000020004" pitchFamily="50" charset="0"/>
              </a:rPr>
              <a:t>Téma:</a:t>
            </a:r>
            <a:r>
              <a:rPr lang="hu-HU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Mitől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lesz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vonzó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egy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Gotham Black" panose="02000604040000020004" pitchFamily="50" charset="0"/>
              </a:rPr>
              <a:t>honlap</a:t>
            </a:r>
            <a:r>
              <a:rPr lang="en-US" sz="900" dirty="0">
                <a:solidFill>
                  <a:schemeClr val="bg1"/>
                </a:solidFill>
                <a:latin typeface="Gotham Black" panose="02000604040000020004" pitchFamily="50" charset="0"/>
              </a:rPr>
              <a:t>?</a:t>
            </a:r>
            <a:endParaRPr lang="hu-HU" sz="900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pic>
        <p:nvPicPr>
          <p:cNvPr id="16" name="Ábra 15">
            <a:extLst>
              <a:ext uri="{FF2B5EF4-FFF2-40B4-BE49-F238E27FC236}">
                <a16:creationId xmlns:a16="http://schemas.microsoft.com/office/drawing/2014/main" id="{F5B81BD0-247A-4FA9-B5D4-59773E49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223" y="109728"/>
            <a:ext cx="835270" cy="34747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397A50C-9F44-42F5-A099-4D844CDAB884}"/>
              </a:ext>
            </a:extLst>
          </p:cNvPr>
          <p:cNvSpPr txBox="1"/>
          <p:nvPr/>
        </p:nvSpPr>
        <p:spPr>
          <a:xfrm>
            <a:off x="9648822" y="6446709"/>
            <a:ext cx="1895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>
                <a:solidFill>
                  <a:srgbClr val="EB1469"/>
                </a:solidFill>
                <a:latin typeface="Gotham Black" panose="02000604040000020004" pitchFamily="50" charset="0"/>
              </a:rPr>
              <a:t>www.plus-academy.hu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9B7CA8-F28E-2A46-B5BC-7FB6633B4193}"/>
              </a:ext>
            </a:extLst>
          </p:cNvPr>
          <p:cNvSpPr txBox="1"/>
          <p:nvPr/>
        </p:nvSpPr>
        <p:spPr>
          <a:xfrm>
            <a:off x="611084" y="2183182"/>
            <a:ext cx="109698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hu-HU" sz="36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ÁTLÁTHATÓ MENÜSTRUKTÚRA</a:t>
            </a:r>
          </a:p>
          <a:p>
            <a:pPr marL="571500" indent="-571500">
              <a:buFontTx/>
              <a:buChar char="-"/>
            </a:pPr>
            <a:r>
              <a:rPr lang="hu-HU" sz="36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KÖNNYEN BEFOGADHATÓ SZÖVEGEZÉS</a:t>
            </a:r>
          </a:p>
          <a:p>
            <a:pPr marL="571500" indent="-571500">
              <a:buFontTx/>
              <a:buChar char="-"/>
            </a:pPr>
            <a:r>
              <a:rPr lang="hu-HU" sz="36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RELEVÁNS KÉPI ÉS VIDEÓS TARTALOM</a:t>
            </a:r>
          </a:p>
          <a:p>
            <a:pPr marL="571500" indent="-571500">
              <a:buFontTx/>
              <a:buChar char="-"/>
            </a:pPr>
            <a:r>
              <a:rPr lang="hu-HU" sz="3600" dirty="0">
                <a:solidFill>
                  <a:srgbClr val="EB1469"/>
                </a:solidFill>
                <a:latin typeface="Gotham Black" panose="02000604040000020004" pitchFamily="50" charset="0"/>
                <a:ea typeface="+mj-ea"/>
                <a:cs typeface="+mj-cs"/>
              </a:rPr>
              <a:t>KÖTELEZŐ ELEMEK (CÉGES/KÖZÖSSÉGI ADATOK, ELÉRHETŐSÉGEK, GDPR)</a:t>
            </a:r>
          </a:p>
          <a:p>
            <a:endParaRPr lang="hu-HU" sz="3600" dirty="0">
              <a:solidFill>
                <a:srgbClr val="EB1469"/>
              </a:solidFill>
              <a:latin typeface="Gotham Black" panose="02000604040000020004" pitchFamily="50" charset="0"/>
              <a:ea typeface="+mj-ea"/>
              <a:cs typeface="+mj-cs"/>
            </a:endParaRPr>
          </a:p>
          <a:p>
            <a:endParaRPr lang="hu-HU" sz="6600" dirty="0"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55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1501</Words>
  <Application>Microsoft Macintosh PowerPoint</Application>
  <PresentationFormat>Szélesvásznú</PresentationFormat>
  <Paragraphs>239</Paragraphs>
  <Slides>21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0" baseType="lpstr">
      <vt:lpstr>Calibri</vt:lpstr>
      <vt:lpstr>Arial</vt:lpstr>
      <vt:lpstr>Gotham Black</vt:lpstr>
      <vt:lpstr>Calibri Light</vt:lpstr>
      <vt:lpstr>Comic Sans MS</vt:lpstr>
      <vt:lpstr>Times New Roman</vt:lpstr>
      <vt:lpstr>Arial Rounded MT Bold</vt:lpstr>
      <vt:lpstr>Gotham Medium</vt:lpstr>
      <vt:lpstr>Office Theme</vt:lpstr>
      <vt:lpstr>MITŐL LESZ VONZÓ EGY HONLAP?</vt:lpstr>
      <vt:lpstr>RÓLUNK</vt:lpstr>
      <vt:lpstr>HONLAP WEBOLDAL WEBSITE</vt:lpstr>
      <vt:lpstr>„MOBILE FIRST”</vt:lpstr>
      <vt:lpstr>58%</vt:lpstr>
      <vt:lpstr>#1 RESZPONZIVITÁS</vt:lpstr>
      <vt:lpstr>#1 RESZPONZIVITÁS</vt:lpstr>
      <vt:lpstr>#2 TARTALOM</vt:lpstr>
      <vt:lpstr>#2 TARTALOM</vt:lpstr>
      <vt:lpstr>#2 TARTALOM</vt:lpstr>
      <vt:lpstr>#2 TARTALOM</vt:lpstr>
      <vt:lpstr>#3 DESIGN</vt:lpstr>
      <vt:lpstr>#3 DESIGN</vt:lpstr>
      <vt:lpstr>#3 DESIGN</vt:lpstr>
      <vt:lpstr>#4 SEO</vt:lpstr>
      <vt:lpstr>#4 SEO</vt:lpstr>
      <vt:lpstr>#4 SEO</vt:lpstr>
      <vt:lpstr>#4 SEO</vt:lpstr>
      <vt:lpstr>VONZÓ ÉS PIACKÉPES EGY WEBOLDAL, HA</vt:lpstr>
      <vt:lpstr>HASZNOS INFÓK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Egon</dc:creator>
  <cp:lastModifiedBy>Microsoft Office User</cp:lastModifiedBy>
  <cp:revision>195</cp:revision>
  <dcterms:created xsi:type="dcterms:W3CDTF">2019-04-10T13:33:43Z</dcterms:created>
  <dcterms:modified xsi:type="dcterms:W3CDTF">2019-09-18T13:47:26Z</dcterms:modified>
</cp:coreProperties>
</file>