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58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0D2D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527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566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980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604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532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211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978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719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297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212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425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AEC07-163F-43EE-A3F5-8E33CFD6AC8C}" type="datetimeFigureOut">
              <a:rPr lang="hu-HU" smtClean="0"/>
              <a:t>2014.09.01.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502FD-B93F-4E8D-932A-BDF7ED6BB8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304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45" y="6515100"/>
            <a:ext cx="3672408" cy="34290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64754" y="4850346"/>
            <a:ext cx="3672408" cy="3429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53" y="6515100"/>
            <a:ext cx="3672408" cy="3429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408" y="-1732"/>
            <a:ext cx="3672408" cy="3429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72408" cy="3429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57144" y="1664754"/>
            <a:ext cx="3672408" cy="3429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515100"/>
            <a:ext cx="3672408" cy="3429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0"/>
            <a:ext cx="3672408" cy="3429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4507446"/>
            <a:ext cx="3672408" cy="3429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1802823"/>
            <a:ext cx="3672408" cy="3429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307159"/>
            <a:ext cx="3733056" cy="961545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>
            <a:off x="1547664" y="1268760"/>
            <a:ext cx="62646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rgbClr val="4B0D2D"/>
                </a:solidFill>
              </a:rPr>
              <a:t>A lényeg kiemelésének művészete</a:t>
            </a:r>
            <a:endParaRPr lang="hu-HU" sz="4400" dirty="0">
              <a:solidFill>
                <a:srgbClr val="4B0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8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45" y="6515100"/>
            <a:ext cx="3672408" cy="34290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64754" y="4850346"/>
            <a:ext cx="3672408" cy="3429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53" y="6515100"/>
            <a:ext cx="3672408" cy="3429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408" y="-1732"/>
            <a:ext cx="3672408" cy="3429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72408" cy="3429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57144" y="1664754"/>
            <a:ext cx="3672408" cy="3429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515100"/>
            <a:ext cx="3672408" cy="3429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0"/>
            <a:ext cx="3672408" cy="3429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4507446"/>
            <a:ext cx="3672408" cy="3429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1802823"/>
            <a:ext cx="3672408" cy="3429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558" y="5787931"/>
            <a:ext cx="1866530" cy="480773"/>
          </a:xfrm>
          <a:prstGeom prst="rect">
            <a:avLst/>
          </a:prstGeom>
        </p:spPr>
      </p:pic>
      <p:sp>
        <p:nvSpPr>
          <p:cNvPr id="14" name="Szövegdoboz 13"/>
          <p:cNvSpPr txBox="1"/>
          <p:nvPr/>
        </p:nvSpPr>
        <p:spPr>
          <a:xfrm>
            <a:off x="1115616" y="836711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Mi az a probléma, szituáció, amire reagál a projekted?</a:t>
            </a:r>
            <a:endParaRPr lang="hu-HU" sz="24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027865" y="460776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</a:t>
            </a:r>
            <a:r>
              <a:rPr lang="hu-HU" dirty="0"/>
              <a:t>a nincs probléma, akkor is van.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062996" y="3210312"/>
            <a:ext cx="6840252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lvl="3"/>
            <a:r>
              <a:rPr lang="hu-HU" dirty="0" smtClean="0"/>
              <a:t>Példa 2.:</a:t>
            </a:r>
          </a:p>
          <a:p>
            <a:pPr marL="0" lvl="3"/>
            <a:r>
              <a:rPr lang="hu-HU" i="1" dirty="0"/>
              <a:t>A romantikus művészetfelfogás még mindig gátolja a színház terápiás vagy oktatási célú felhasználását</a:t>
            </a:r>
            <a:endParaRPr lang="hu-HU" i="1" dirty="0"/>
          </a:p>
          <a:p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1062996" y="2060190"/>
            <a:ext cx="6840252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Példa 1.:</a:t>
            </a:r>
          </a:p>
          <a:p>
            <a:r>
              <a:rPr lang="hu-HU" i="1" dirty="0"/>
              <a:t>A gazdasági oktatás az általános iskolákban Magyarországon nem elterjedt</a:t>
            </a:r>
            <a:r>
              <a:rPr lang="hu-HU" i="1" dirty="0" smtClean="0"/>
              <a:t>.</a:t>
            </a:r>
            <a:endParaRPr lang="hu-HU" i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3027865" y="5102207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probléma lehet vitatható.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519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45" y="6515100"/>
            <a:ext cx="3672408" cy="34290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64754" y="4850346"/>
            <a:ext cx="3672408" cy="3429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53" y="6515100"/>
            <a:ext cx="3672408" cy="3429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408" y="-1732"/>
            <a:ext cx="3672408" cy="3429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72408" cy="3429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57144" y="1664754"/>
            <a:ext cx="3672408" cy="3429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515100"/>
            <a:ext cx="3672408" cy="3429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0"/>
            <a:ext cx="3672408" cy="3429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4507446"/>
            <a:ext cx="3672408" cy="3429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1802823"/>
            <a:ext cx="3672408" cy="3429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733752"/>
            <a:ext cx="2076872" cy="534952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>
            <a:off x="1331640" y="476672"/>
            <a:ext cx="66247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hu-HU" sz="2400" dirty="0" smtClean="0"/>
              <a:t>Kinek</a:t>
            </a:r>
            <a:r>
              <a:rPr lang="hu-HU" sz="2400" dirty="0"/>
              <a:t>, milyen szempontból probléma </a:t>
            </a:r>
            <a:r>
              <a:rPr lang="hu-HU" sz="2400" dirty="0" smtClean="0"/>
              <a:t>a probléma</a:t>
            </a:r>
            <a:r>
              <a:rPr lang="hu-HU" sz="2400" dirty="0"/>
              <a:t>?</a:t>
            </a:r>
          </a:p>
          <a:p>
            <a:endParaRPr lang="hu-HU" sz="4400" dirty="0">
              <a:solidFill>
                <a:srgbClr val="4B0D2D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827584" y="1615445"/>
            <a:ext cx="7560840" cy="258532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Példa 1.: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a tanároknak</a:t>
            </a:r>
            <a:r>
              <a:rPr lang="hu-HU" dirty="0"/>
              <a:t>: </a:t>
            </a:r>
            <a:r>
              <a:rPr lang="hu-HU" dirty="0" smtClean="0"/>
              <a:t>	</a:t>
            </a:r>
            <a:r>
              <a:rPr lang="hu-HU" i="1" dirty="0" smtClean="0"/>
              <a:t>nincsenek mintáik és anyagaik, ha akarnák is oktatni</a:t>
            </a:r>
          </a:p>
          <a:p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a társadalomnak:	</a:t>
            </a:r>
            <a:r>
              <a:rPr lang="hu-HU" i="1" dirty="0" smtClean="0"/>
              <a:t>a </a:t>
            </a:r>
            <a:r>
              <a:rPr lang="hu-HU" i="1" dirty="0" err="1"/>
              <a:t>posztszocialista</a:t>
            </a:r>
            <a:r>
              <a:rPr lang="hu-HU" i="1" dirty="0"/>
              <a:t> országokban a vállalkozói </a:t>
            </a:r>
            <a:r>
              <a:rPr lang="hu-HU" i="1" dirty="0" smtClean="0"/>
              <a:t>				kompetenciák </a:t>
            </a:r>
            <a:r>
              <a:rPr lang="hu-HU" i="1" dirty="0"/>
              <a:t>nem hagyományozód(hat)</a:t>
            </a:r>
            <a:r>
              <a:rPr lang="hu-HU" i="1" dirty="0" err="1"/>
              <a:t>tak</a:t>
            </a:r>
            <a:r>
              <a:rPr lang="hu-HU" i="1" dirty="0"/>
              <a:t> </a:t>
            </a:r>
            <a:r>
              <a:rPr lang="hu-HU" i="1" dirty="0" smtClean="0"/>
              <a:t>át</a:t>
            </a:r>
          </a:p>
          <a:p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a diákoknak:	</a:t>
            </a:r>
            <a:r>
              <a:rPr lang="hu-HU" i="1" dirty="0" smtClean="0"/>
              <a:t>hosszú </a:t>
            </a:r>
            <a:r>
              <a:rPr lang="hu-HU" i="1" dirty="0"/>
              <a:t>távon hátrányhoz juttatja az interkulturális </a:t>
            </a:r>
            <a:r>
              <a:rPr lang="hu-HU" i="1" dirty="0" smtClean="0"/>
              <a:t>			közegben </a:t>
            </a:r>
            <a:r>
              <a:rPr lang="hu-HU" i="1" dirty="0"/>
              <a:t>a magyar diákokat</a:t>
            </a:r>
          </a:p>
          <a:p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4211960" y="4376035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ú</a:t>
            </a:r>
            <a:r>
              <a:rPr lang="hu-HU" dirty="0" smtClean="0"/>
              <a:t>j perspektívába helyezi a kérdést a projektgazda számára is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4211960" y="5301208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p</a:t>
            </a:r>
            <a:r>
              <a:rPr lang="hu-HU" dirty="0" smtClean="0"/>
              <a:t>árbeszédet nyit az aktuális célközönség felé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519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45" y="6515100"/>
            <a:ext cx="3672408" cy="34290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64754" y="4850346"/>
            <a:ext cx="3672408" cy="3429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53" y="6515100"/>
            <a:ext cx="3672408" cy="3429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408" y="-1732"/>
            <a:ext cx="3672408" cy="3429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72408" cy="3429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57144" y="1664754"/>
            <a:ext cx="3672408" cy="3429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515100"/>
            <a:ext cx="3672408" cy="3429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0"/>
            <a:ext cx="3672408" cy="3429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4507446"/>
            <a:ext cx="3672408" cy="3429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1802823"/>
            <a:ext cx="3672408" cy="3429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733752"/>
            <a:ext cx="2076872" cy="534952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>
            <a:off x="1547664" y="620688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4B0D2D"/>
                </a:solidFill>
              </a:rPr>
              <a:t>Milyen választ ad a projekt?</a:t>
            </a:r>
            <a:endParaRPr lang="hu-HU" sz="2400" dirty="0">
              <a:solidFill>
                <a:srgbClr val="4B0D2D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1331640" y="1484784"/>
            <a:ext cx="6768752" cy="147732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Példa 1.:</a:t>
            </a:r>
          </a:p>
          <a:p>
            <a:pPr marL="0" lvl="3"/>
            <a:r>
              <a:rPr lang="hu-HU" i="1" dirty="0" smtClean="0"/>
              <a:t>a kisgyermekkori </a:t>
            </a:r>
            <a:r>
              <a:rPr lang="hu-HU" i="1" dirty="0"/>
              <a:t>kompetenciafejlesztésen </a:t>
            </a:r>
            <a:r>
              <a:rPr lang="hu-HU" i="1" dirty="0" smtClean="0"/>
              <a:t>alapuló, szemléletformáló </a:t>
            </a:r>
            <a:r>
              <a:rPr lang="hu-HU" i="1" dirty="0"/>
              <a:t>gazdasági tananyag átvétele a már e téren </a:t>
            </a:r>
            <a:r>
              <a:rPr lang="hu-HU" i="1" dirty="0" smtClean="0"/>
              <a:t>komoly </a:t>
            </a:r>
            <a:r>
              <a:rPr lang="hu-HU" i="1" dirty="0"/>
              <a:t>hagyományokkal bíró Németországi oktatásból</a:t>
            </a:r>
          </a:p>
          <a:p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987824" y="3356992"/>
            <a:ext cx="4566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Minél konkrétabb, annál jobb</a:t>
            </a:r>
          </a:p>
          <a:p>
            <a:r>
              <a:rPr lang="hu-HU" dirty="0" smtClean="0"/>
              <a:t>* </a:t>
            </a:r>
            <a:r>
              <a:rPr lang="hu-HU" i="1" dirty="0" smtClean="0"/>
              <a:t>Elterjesztjük Magyarországon kisgyermekkortól a gazdasági kompetenciák fejlesztését.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93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45" y="6515100"/>
            <a:ext cx="3672408" cy="34290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64754" y="4850346"/>
            <a:ext cx="3672408" cy="3429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53" y="6515100"/>
            <a:ext cx="3672408" cy="3429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408" y="-1732"/>
            <a:ext cx="3672408" cy="3429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72408" cy="3429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57144" y="1664754"/>
            <a:ext cx="3672408" cy="3429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515100"/>
            <a:ext cx="3672408" cy="3429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0"/>
            <a:ext cx="3672408" cy="3429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4507446"/>
            <a:ext cx="3672408" cy="3429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1802823"/>
            <a:ext cx="3672408" cy="3429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696657"/>
            <a:ext cx="2220888" cy="572047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>
            <a:off x="2987824" y="724201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4B0D2D"/>
                </a:solidFill>
              </a:rPr>
              <a:t>Kulcsszavak</a:t>
            </a:r>
            <a:endParaRPr lang="hu-HU" sz="2800" dirty="0">
              <a:solidFill>
                <a:srgbClr val="4B0D2D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755576" y="1556792"/>
            <a:ext cx="7488832" cy="20313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Példa 1.:</a:t>
            </a:r>
          </a:p>
          <a:p>
            <a:r>
              <a:rPr lang="hu-HU" i="1" dirty="0" smtClean="0"/>
              <a:t>A szocializmus örökségeként hordozzuk Magyarországon a </a:t>
            </a:r>
            <a:r>
              <a:rPr lang="hu-HU" b="1" i="1" dirty="0" smtClean="0"/>
              <a:t>vállalkozásokkal kapcsolatos attitűdjeinket, </a:t>
            </a:r>
            <a:r>
              <a:rPr lang="hu-HU" i="1" dirty="0" smtClean="0"/>
              <a:t>amelyek </a:t>
            </a:r>
            <a:r>
              <a:rPr lang="hu-HU" b="1" i="1" dirty="0" smtClean="0"/>
              <a:t>hátrányt </a:t>
            </a:r>
            <a:r>
              <a:rPr lang="hu-HU" i="1" dirty="0" smtClean="0"/>
              <a:t>jelentenek a világban. Éppen ezért kiemelten fontos, hogy a </a:t>
            </a:r>
            <a:r>
              <a:rPr lang="hu-HU" b="1" i="1" dirty="0" smtClean="0"/>
              <a:t>kisgyermekkori gazdasági- és vállalkozói kompetenciafejlesztés</a:t>
            </a:r>
            <a:r>
              <a:rPr lang="hu-HU" i="1" dirty="0" smtClean="0"/>
              <a:t> megkezdődjék intézményi szinten nálunk is, az </a:t>
            </a:r>
            <a:r>
              <a:rPr lang="hu-HU" b="1" i="1" dirty="0" smtClean="0"/>
              <a:t>e téren jóval tapasztaltabb országok mintájá</a:t>
            </a:r>
            <a:r>
              <a:rPr lang="hu-HU" i="1" dirty="0" smtClean="0"/>
              <a:t>ra.</a:t>
            </a:r>
          </a:p>
          <a:p>
            <a:endParaRPr lang="hu-HU" dirty="0" smtClean="0"/>
          </a:p>
        </p:txBody>
      </p:sp>
      <p:sp>
        <p:nvSpPr>
          <p:cNvPr id="15" name="Szövegdoboz 14"/>
          <p:cNvSpPr txBox="1"/>
          <p:nvPr/>
        </p:nvSpPr>
        <p:spPr>
          <a:xfrm>
            <a:off x="755576" y="3453642"/>
            <a:ext cx="7344816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i="1" dirty="0" smtClean="0"/>
              <a:t>A </a:t>
            </a:r>
            <a:r>
              <a:rPr lang="hu-HU" b="1" i="1" dirty="0" smtClean="0"/>
              <a:t>gazdasági- és vállalkozói kompetenciafejlesztés</a:t>
            </a:r>
            <a:r>
              <a:rPr lang="hu-HU" i="1" dirty="0" smtClean="0"/>
              <a:t> </a:t>
            </a:r>
            <a:r>
              <a:rPr lang="hu-HU" b="1" i="1" dirty="0" smtClean="0"/>
              <a:t>kisgyermekkor</a:t>
            </a:r>
            <a:r>
              <a:rPr lang="hu-HU" i="1" dirty="0" smtClean="0"/>
              <a:t>ban érzékenyítés formájában jelenhet meg. Azaz, természetesen nem ismeretátadásként, nem modellek, szakszavak és definíciók értelmezésével, hanem olyan viselkedésminták kialakításával, amelyek…</a:t>
            </a:r>
            <a:endParaRPr lang="hu-HU" i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3954729" y="4756502"/>
            <a:ext cx="3524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kiemelés hasznos.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3996444" y="5144633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szóismétlés nem ciki, sőt!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057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45" y="6515100"/>
            <a:ext cx="3672408" cy="34290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64754" y="4850346"/>
            <a:ext cx="3672408" cy="3429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53" y="6515100"/>
            <a:ext cx="3672408" cy="3429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408" y="-1732"/>
            <a:ext cx="3672408" cy="3429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72408" cy="3429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657144" y="1664754"/>
            <a:ext cx="3672408" cy="3429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515100"/>
            <a:ext cx="3672408" cy="3429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0"/>
            <a:ext cx="3672408" cy="3429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4507446"/>
            <a:ext cx="3672408" cy="3429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6346" y="1802823"/>
            <a:ext cx="3672408" cy="3429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307159"/>
            <a:ext cx="3733056" cy="961545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>
            <a:off x="3347864" y="710689"/>
            <a:ext cx="24407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rgbClr val="4B0D2D"/>
                </a:solidFill>
              </a:rPr>
              <a:t>Analógia</a:t>
            </a:r>
            <a:endParaRPr lang="hu-HU" sz="4400" dirty="0">
              <a:solidFill>
                <a:srgbClr val="4B0D2D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971600" y="1974273"/>
            <a:ext cx="6696744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Olyan ez, mint amikor…:</a:t>
            </a:r>
          </a:p>
          <a:p>
            <a:endParaRPr lang="hu-HU" dirty="0" smtClean="0"/>
          </a:p>
          <a:p>
            <a:r>
              <a:rPr lang="hu-HU" dirty="0"/>
              <a:t>	</a:t>
            </a:r>
            <a:r>
              <a:rPr lang="hu-HU" i="1" dirty="0" smtClean="0"/>
              <a:t>Sűrű erdőben egy új faj magja jelenik meg.</a:t>
            </a:r>
            <a:endParaRPr lang="hu-HU" i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71601" y="2897603"/>
            <a:ext cx="6696744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i="1" dirty="0" smtClean="0"/>
              <a:t>	Aki fogorvosi széket örököl a nagyanyjától, annak meg kell 	dolgoznia, hogy jó ügyvéd legyen. </a:t>
            </a:r>
            <a:endParaRPr lang="hu-HU" i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971602" y="3543934"/>
            <a:ext cx="669674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i="1" dirty="0" smtClean="0"/>
              <a:t>	A beszédhangok, amelyekre érzékenyek vagyunk.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66485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587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1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224</Words>
  <Application>Microsoft Office PowerPoint</Application>
  <PresentationFormat>Diavetítés a képernyőre (4:3 oldalarány)</PresentationFormat>
  <Paragraphs>34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Ági</dc:creator>
  <cp:lastModifiedBy>Ági</cp:lastModifiedBy>
  <cp:revision>20</cp:revision>
  <dcterms:created xsi:type="dcterms:W3CDTF">2013-12-03T08:34:08Z</dcterms:created>
  <dcterms:modified xsi:type="dcterms:W3CDTF">2014-09-01T20:31:13Z</dcterms:modified>
</cp:coreProperties>
</file>