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36" r:id="rId2"/>
    <p:sldId id="388" r:id="rId3"/>
    <p:sldId id="377" r:id="rId4"/>
    <p:sldId id="378" r:id="rId5"/>
    <p:sldId id="379" r:id="rId6"/>
    <p:sldId id="380" r:id="rId7"/>
    <p:sldId id="381" r:id="rId8"/>
    <p:sldId id="389" r:id="rId9"/>
    <p:sldId id="382" r:id="rId10"/>
    <p:sldId id="383" r:id="rId11"/>
    <p:sldId id="384" r:id="rId12"/>
    <p:sldId id="385" r:id="rId13"/>
    <p:sldId id="386" r:id="rId14"/>
    <p:sldId id="387" r:id="rId15"/>
    <p:sldId id="370" r:id="rId16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6E6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Közepesen sötét stílus 4 – 2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Közepesen sötét stílus 4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6" autoAdjust="0"/>
    <p:restoredTop sz="85765" autoAdjust="0"/>
  </p:normalViewPr>
  <p:slideViewPr>
    <p:cSldViewPr>
      <p:cViewPr>
        <p:scale>
          <a:sx n="75" d="100"/>
          <a:sy n="75" d="100"/>
        </p:scale>
        <p:origin x="-1080" y="-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5CF16-7926-407C-A334-B686A75DAA21}" type="datetimeFigureOut">
              <a:rPr lang="hu-HU" smtClean="0"/>
              <a:t>2017. 01. 30.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03FF7-337A-476D-A0E7-C937F7D766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2959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AB37F-19D1-4680-B2C2-904F5B8F8EAE}" type="datetimeFigureOut">
              <a:rPr lang="hu-HU" smtClean="0"/>
              <a:t>2017. 01. 30.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608A5-F495-4B3A-B52A-FD333201A3C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3369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9598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szakértők végül, de nem utolsó sorban a projekt hatását és az eredmények terjesztését értékelik. Ebben az értékelési kategóriában megvizsgálják, hogy a konzorcium résztvevői a projekt megvalósítása során milyen értékelési módszereket használnak, mind a projekt egészére, mind a résztvevőkre, mind pedig a célcsoportra, valamint az eredményekre vonatkoztatva. Vizsgálják továbbá a projekt hatását hasonló dimenziókban: a részt vevő intézményekre, az érintettekre, és a külső szereplőkre. Természetesen ebben a kategóriában jelenik majd meg a </a:t>
            </a:r>
            <a:r>
              <a:rPr lang="hu-HU" dirty="0" err="1" smtClean="0"/>
              <a:t>disszeminációs</a:t>
            </a:r>
            <a:r>
              <a:rPr lang="hu-HU" dirty="0" smtClean="0"/>
              <a:t> terv kidolgozottságának értékelése. A szakértők itt ítélik meg, hogy az eredmények és termékek hozzáférhetőek és felhasználhatóak-e más oktatási szereplők számára is, valamint értékelik a projekt megvalósulás utáni jövőképét, a megfelelő intézményi beépülést és a fenntarthatóságot is. Fontos, hogy az itt megfogalmazott tervek reálisak és életszerűek legyenek.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479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pályázati</a:t>
            </a:r>
            <a:r>
              <a:rPr lang="hu-HU" baseline="0" dirty="0" smtClean="0"/>
              <a:t> űrlap H. pontja.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aseline="0" dirty="0" smtClean="0"/>
              <a:t>Indikátor: kvalitatív + kvantitatív.</a:t>
            </a:r>
            <a:endParaRPr lang="hu-H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Eredmények </a:t>
            </a:r>
            <a:r>
              <a:rPr lang="hu-HU" b="1" dirty="0" smtClean="0"/>
              <a:t>hatása</a:t>
            </a:r>
            <a:r>
              <a:rPr lang="hu-HU" dirty="0" smtClean="0"/>
              <a:t>: (nehéz megadni, de</a:t>
            </a:r>
            <a:r>
              <a:rPr lang="hu-HU" dirty="0" smtClean="0">
                <a:sym typeface="Wingdings" panose="05000000000000000000" pitchFamily="2" charset="2"/>
              </a:rPr>
              <a:t>) </a:t>
            </a:r>
            <a:r>
              <a:rPr lang="hu-HU" i="1" dirty="0" smtClean="0"/>
              <a:t>realitás</a:t>
            </a:r>
            <a:r>
              <a:rPr lang="hu-HU" dirty="0" smtClean="0"/>
              <a:t> – felmutatható hatás: hogyan? milyen körben? pontosan mi a tartalma? FENNTARTHATÓSÁG (nehéz pont).</a:t>
            </a:r>
            <a:endParaRPr lang="hu-HU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="1" dirty="0" err="1" smtClean="0"/>
              <a:t>Disszemináció</a:t>
            </a:r>
            <a:r>
              <a:rPr lang="hu-HU" dirty="0" smtClean="0"/>
              <a:t>: nem pusztán elemek, hanem folyamat, sokrétű (nem elég, hogy a honlapon megjelenik! Különféle utak, módok, közvetítők használata: élő, nyomtatott, online, digitális, média…).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terjesztési tevékenységeket a projekt kezdetétől folyamatosan kell tervezni, nem csak a befejezésre hagyni. Hasznos a terjesztési tervet úgy elkészíteni, hogy az minél több konkrétumot tartalmazzon, lehetséges időpontokkal, a tevékenységek, csatornák megjelölésével és az adott intézményi felelősök megjelölésével. Példaként, nem elég csak annyit megemlíteni, hogy az eredményeket konferencián kívánják terjeszteni, meg kell jelölni, hogy van-e már kiszemelt konferencia. Saját szervezésű eseménynél mutassák be, hogy mely célcsoportot kívánják meghívni. Amennyiben a projektnek honlapot készítenek, a pályázatukban arra is térjenek ki, hogy azt miként kívánják népszerűsíteni, hogy rátaláljanak az érdeklődők. Csak olyan feladatokat tervezzenek, melyek a projekt futamideje alatt megvalósíthatók és melyekhez megfelelő kapacitással rendelkeznek.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fenntarthatóság azt jelenti, hogy a főbb tevékenységek és az eredmények továbbélnek, és a projekt lezárása után is hasznosíthatják a partnerségben részt vevő intézmények, munkatársak és diákok, más intézmények, esetleg a köznevelés egésze. Ennek ismeretében fontos leírniuk, hogy az eredményeket konkrétan kik és mire fogják használni a projekt után, és milyen tényleges lépéseket tesznek annak érdekében, hogy a partnerségen kívüli intézmények is átvegyék és hasznosítsák azokat. A továbbvitel a programok és kezdeményezések sikeres eredményeinek átvitelét jelenti szélesebb kontextusba: az eredeti projektkörnyezeten kívüli oktatáspolitikai döntéshozók, érintettek, végfelhasználók (helyi, regionális, nemzeti vagy európai szinten) átveszik például a projekt során kidolgozott eszközöket, gyakorlatokat. Minél beágyazottabb a projekt az intézmény napi működésébe, annál könnyebb lesz beépíteni az eredményeket is és garantálni azok fennmaradását. Érdemes garanciákat, konkrét cselekvési tervet kidolgozni a fenntarthatóság biztosítására, bemutatva azt, hogy milyen konkrét lépéseket tesznek annak érdekében, hogy az érintettek valóban átvegyék/(fel)használják az eredményeket. </a:t>
            </a:r>
          </a:p>
          <a:p>
            <a:endParaRPr lang="hu-HU" dirty="0" smtClean="0"/>
          </a:p>
          <a:p>
            <a:r>
              <a:rPr lang="hu-HU" dirty="0" smtClean="0"/>
              <a:t>http://www.tka.hu/tudastar</a:t>
            </a:r>
          </a:p>
          <a:p>
            <a:r>
              <a:rPr lang="hu-HU" dirty="0" smtClean="0"/>
              <a:t>Mit csinálnak mások? – Projektbemutatók, Európai</a:t>
            </a:r>
            <a:r>
              <a:rPr lang="hu-HU" baseline="0" dirty="0" smtClean="0"/>
              <a:t> adatbázisok</a:t>
            </a:r>
          </a:p>
          <a:p>
            <a:r>
              <a:rPr lang="hu-HU" baseline="0" dirty="0" smtClean="0"/>
              <a:t>Hogyan tudom terjeszteni…? – Tanácsok hatékony </a:t>
            </a:r>
            <a:r>
              <a:rPr lang="hu-HU" baseline="0" dirty="0" err="1" smtClean="0"/>
              <a:t>disszeminációhoz</a:t>
            </a:r>
            <a:r>
              <a:rPr lang="hu-HU" baseline="0" dirty="0" smtClean="0"/>
              <a:t> – miért fontos, hogyan, eszközök, közösségi média, lényeg kiemelése, stb.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8469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14906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91722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2058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0794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szakértő feladata a teljes pályázati anyag értékelése, bírálata az előzetes szempontok alapján. (Két szakértő közös munkája) </a:t>
            </a:r>
          </a:p>
          <a:p>
            <a:r>
              <a:rPr lang="hu-HU" dirty="0" smtClean="0"/>
              <a:t>Fontos az egyes szempontok súlya: </a:t>
            </a:r>
          </a:p>
          <a:p>
            <a:pPr lvl="1"/>
            <a:r>
              <a:rPr lang="hu-HU" dirty="0" smtClean="0"/>
              <a:t>Relevancia 30</a:t>
            </a:r>
          </a:p>
          <a:p>
            <a:pPr lvl="1"/>
            <a:r>
              <a:rPr lang="hu-HU" dirty="0" smtClean="0"/>
              <a:t>Tervezés: 20</a:t>
            </a:r>
          </a:p>
          <a:p>
            <a:pPr lvl="1"/>
            <a:r>
              <a:rPr lang="hu-HU" dirty="0" smtClean="0"/>
              <a:t>Hatás és </a:t>
            </a:r>
            <a:r>
              <a:rPr lang="hu-HU" dirty="0" err="1" smtClean="0"/>
              <a:t>disszemináció</a:t>
            </a:r>
            <a:r>
              <a:rPr lang="hu-HU" dirty="0" smtClean="0"/>
              <a:t>: 30</a:t>
            </a:r>
          </a:p>
          <a:p>
            <a:pPr lvl="1"/>
            <a:r>
              <a:rPr lang="hu-HU" dirty="0" smtClean="0"/>
              <a:t>Partnerség, együttműködés 20</a:t>
            </a:r>
          </a:p>
          <a:p>
            <a:r>
              <a:rPr lang="hu-HU" i="1" dirty="0" smtClean="0"/>
              <a:t>Szakmai</a:t>
            </a:r>
            <a:r>
              <a:rPr lang="hu-HU" dirty="0" smtClean="0"/>
              <a:t> szempontok: </a:t>
            </a:r>
          </a:p>
          <a:p>
            <a:r>
              <a:rPr lang="hu-HU" dirty="0" smtClean="0"/>
              <a:t>- a pályázat minősége általánosan (tervezés! helyzet- és igényfelmérés, partnerség, </a:t>
            </a:r>
            <a:r>
              <a:rPr lang="hu-HU" dirty="0" err="1" smtClean="0"/>
              <a:t>disszemináció</a:t>
            </a:r>
            <a:r>
              <a:rPr lang="hu-HU" dirty="0" smtClean="0"/>
              <a:t>, hatás, minőségbiztosítás, stb. ) </a:t>
            </a:r>
          </a:p>
          <a:p>
            <a:r>
              <a:rPr lang="hu-HU" dirty="0" smtClean="0"/>
              <a:t>- adott </a:t>
            </a:r>
            <a:r>
              <a:rPr lang="hu-HU" i="1" dirty="0" smtClean="0"/>
              <a:t>terület</a:t>
            </a:r>
            <a:r>
              <a:rPr lang="hu-HU" dirty="0" smtClean="0"/>
              <a:t> szakértője értékeli a pályázatot: szakmai minőség</a:t>
            </a:r>
            <a:endParaRPr lang="hu-HU" i="1" dirty="0" smtClean="0"/>
          </a:p>
          <a:p>
            <a:r>
              <a:rPr lang="hu-HU" dirty="0" smtClean="0"/>
              <a:t>- a pályázatban tervezett szakértői munka értékelése</a:t>
            </a:r>
          </a:p>
          <a:p>
            <a:r>
              <a:rPr lang="hu-HU" dirty="0" smtClean="0"/>
              <a:t>A költségvetés is a bírálat része (munkaórák, találkozók, beépített mobilitások, stb.)</a:t>
            </a:r>
          </a:p>
          <a:p>
            <a:endParaRPr lang="hu-H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Min. 60 pont, min. 50% kritériumonként, min. 1 prioritáshoz való  kapcsolódás.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tartalmi értékelésen a formai bírálaton megfelelt pályázatok vesznek részt. Minden pályázatot az adott oktatási szektorban, adott szakterületen jártas két, egymástól független szakértő értékel.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pályázatot először egyénileg értékeli mindkét szakértő. Ezt követően a szakértőknek a pályázatról alkotott véleményüket egyeztetniük kell, és közös szöveges értékelést kell készíteniük, illetve közös pontszámot meghatározniuk. Amennyiben a szakértők nem tudnak megegyezni, vagy kettejük </a:t>
            </a:r>
            <a:r>
              <a:rPr lang="hu-HU" dirty="0" err="1" smtClean="0"/>
              <a:t>összpontszáma</a:t>
            </a:r>
            <a:r>
              <a:rPr lang="hu-HU" dirty="0" smtClean="0"/>
              <a:t> között eleve minimum 30 pontos eltérés van, a pályázatot egy harmadik szakértőnek is el kell bírálnia, akinek aztán az első két szakértő közül azzal kell egyeztetnie, aki pontszámban közelebb áll hozzá.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Arányosság elve: A pályázatok értékelése a konzorcium méretéhez, a meghatározott célokhoz és a pályázó intézmények kapacitásához mérten arányosan zajlik.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Az egyes értékelési blokkokhoz adott pontszámot rendelt az Európai Bizottság. A részpontszámoknál kategóriánként minimum 50%-ot, míg az </a:t>
            </a:r>
            <a:r>
              <a:rPr lang="hu-HU" dirty="0" err="1" smtClean="0"/>
              <a:t>összpontszám</a:t>
            </a:r>
            <a:r>
              <a:rPr lang="hu-HU" dirty="0" smtClean="0"/>
              <a:t> tekintetében minimum 60%-ot kell elérni a pályázat érvényességéhez az alábbiak szerint: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Értékelési szempont    Adható pontszám Érvényességhez szükséges minimum pontszám Érvényességhez szükséges arány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projekt relevanciája            30                                       15                                                          50%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projekt- és megvalósítási</a:t>
            </a:r>
            <a:br>
              <a:rPr lang="hu-HU" dirty="0" smtClean="0"/>
            </a:br>
            <a:r>
              <a:rPr lang="hu-HU" dirty="0" smtClean="0"/>
              <a:t>terv minősége                       20                                       10                                                          50%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partnerség összetétele és</a:t>
            </a:r>
            <a:br>
              <a:rPr lang="hu-HU" dirty="0" smtClean="0"/>
            </a:br>
            <a:r>
              <a:rPr lang="hu-HU" dirty="0" smtClean="0"/>
              <a:t>az együttműködés minősége   20                                       10                                                          50%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Hatás és </a:t>
            </a:r>
            <a:r>
              <a:rPr lang="hu-HU" dirty="0" err="1" smtClean="0"/>
              <a:t>disszemináció</a:t>
            </a:r>
            <a:r>
              <a:rPr lang="hu-HU" dirty="0" smtClean="0"/>
              <a:t>           30                                       15                                                          50%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Összesen                             100                                       60                                                          60% </a:t>
            </a:r>
          </a:p>
          <a:p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9111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Az űrlap C. pontja (Prioritások), D. pontja (Profil + Háttér és tapasztalat) és E. pontja (A projekt leírása).</a:t>
            </a:r>
          </a:p>
          <a:p>
            <a:endParaRPr lang="hu-HU" dirty="0" smtClean="0"/>
          </a:p>
          <a:p>
            <a:r>
              <a:rPr lang="hu-HU" dirty="0" smtClean="0"/>
              <a:t>Erasmus+ projekt: mi az és mi nem?</a:t>
            </a:r>
          </a:p>
          <a:p>
            <a:r>
              <a:rPr lang="hu-HU" dirty="0" smtClean="0"/>
              <a:t>Nem pl.: partnerek megismerése, saját tevékenységek némi nemzetközi színezettel, stb.</a:t>
            </a:r>
          </a:p>
          <a:p>
            <a:endParaRPr lang="hu-HU" dirty="0" smtClean="0"/>
          </a:p>
          <a:p>
            <a:r>
              <a:rPr lang="hu-HU" dirty="0" smtClean="0"/>
              <a:t>RELEVANCIA =&gt; valós igényekre reagál.</a:t>
            </a:r>
          </a:p>
          <a:p>
            <a:endParaRPr lang="hu-HU" dirty="0" smtClean="0"/>
          </a:p>
          <a:p>
            <a:r>
              <a:rPr lang="hu-HU" dirty="0" smtClean="0"/>
              <a:t>A projekt relevanciája alatt azt értjük, hogy a projekt témája illeszkedik-e a program céljaihoz, a horizontális, illetve a szektorok szerint meghatározott prioritásokhoz. Az Erasmus+ programban való részvétel elsődleges feltétele, hogy az oktatás és képzés területén, az európai céloknak megfeleltetve tervezze a pályázó a projektjét. A céloknak egyértelműeknek és megfelelően körvonalazottaknak kell lenniük. Elengedhetetlen, hogy a projekt valós igényekre válaszoljon. Ennek alátámasztására a pályázatban igényfelmérés bemutatásával kell azonosítani a felmerülő igényeket, továbbá be kell mutatni a kimeneteket, a projekt újszerűségét és a nemzetközi dimenzió szükségességét.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0649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sz="1200" kern="1200" dirty="0" smtClean="0">
                <a:solidFill>
                  <a:srgbClr val="000000"/>
                </a:solidFill>
              </a:rPr>
              <a:t>Stratégiai tervezés: az intézmények határozzák meg jövőképüket és ehhez kapcsolódva tervezzék meg a projektet, ami így illeszkedik</a:t>
            </a:r>
            <a:r>
              <a:rPr lang="hu-HU" sz="1200" kern="1200" baseline="0" dirty="0" smtClean="0">
                <a:solidFill>
                  <a:srgbClr val="000000"/>
                </a:solidFill>
              </a:rPr>
              <a:t> az intézmény stratégiájába, a jövőkép eléréséhez szükséges feladatok, tevékenységek végrehajtásába. (A projekt ne csak lógjon a levegőben.)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sz="1200" kern="1200" baseline="0" dirty="0" err="1" smtClean="0">
                <a:solidFill>
                  <a:srgbClr val="000000"/>
                </a:solidFill>
              </a:rPr>
              <a:t>Nemzetköziesítés</a:t>
            </a:r>
            <a:r>
              <a:rPr lang="hu-HU" sz="1200" kern="1200" baseline="0" dirty="0" smtClean="0">
                <a:solidFill>
                  <a:srgbClr val="000000"/>
                </a:solidFill>
              </a:rPr>
              <a:t>: az intézmény jelenjen meg, váljon láthatóvá a nemzetközi színtéren. Kihívás, de erőforrások is. 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hu-H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nemzetköziesedés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leegyszerűsítve az országhatárokon átnyúló kapcsolatrendszer bővülésére utal, ezeknek a folyamatoknak a tudatos irányítására való törekvést pedig a </a:t>
            </a:r>
            <a:r>
              <a:rPr lang="hu-H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nemzetköziesítés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fogalma ragadja meg. 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hu-H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nemzetköziesítés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folyamat ezért </a:t>
            </a:r>
            <a:r>
              <a:rPr lang="hu-H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különböző szinteken valósulhat meg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Ha intézményük még az út elején tart, kezdetnek elegendő, ha összesítik a nemzetközi tevékenységeiket, s egy új szemlélet alapján, strukturáltan, az intézmény fejlesztési igényeivel összhangban kezdenek el gondolkodni róluk. Annak érdekében, hogy a nemzetközisítésben rejlő lehetőségeket minél szélesebb körben ki tudják aknázni, mindenképpen szabályozni kell az ehhez kapcsolódó célokat, folyamatokat és eljárásokat az intézményi dokumentumokban. Ideális esetben </a:t>
            </a:r>
            <a:r>
              <a:rPr lang="hu-H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hu-H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nemzetköziesítés</a:t>
            </a:r>
            <a:r>
              <a:rPr lang="hu-H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az intézményi stratégia egyik kulcseleme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amely biztosítja, hogy a nemzetközi tevékenységek révén elért eredmények egymásra épüljenek, s az intézményi hatások hosszútávon is fenntarthatóak legyenek.</a:t>
            </a:r>
            <a:endParaRPr lang="hu-HU" sz="1200" kern="1200" dirty="0" smtClean="0">
              <a:solidFill>
                <a:srgbClr val="000000"/>
              </a:solidFill>
            </a:endParaRPr>
          </a:p>
          <a:p>
            <a:pPr marL="171450" lvl="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hu-HU" sz="1200" kern="1200" dirty="0" smtClean="0">
              <a:solidFill>
                <a:srgbClr val="000000"/>
              </a:solidFill>
            </a:endParaRPr>
          </a:p>
          <a:p>
            <a:pPr marL="171450" lvl="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u-HU" sz="1200" kern="1200" dirty="0" smtClean="0">
                <a:solidFill>
                  <a:srgbClr val="000000"/>
                </a:solidFill>
              </a:rPr>
              <a:t>Az Erasmus+ program az </a:t>
            </a:r>
            <a:r>
              <a:rPr lang="hu-HU" sz="1200" b="1" kern="1200" dirty="0" smtClean="0">
                <a:solidFill>
                  <a:srgbClr val="000000"/>
                </a:solidFill>
              </a:rPr>
              <a:t>egyes projektek támogatása révén </a:t>
            </a:r>
            <a:r>
              <a:rPr lang="hu-HU" sz="1200" b="1" i="1" kern="1200" dirty="0" smtClean="0">
                <a:solidFill>
                  <a:srgbClr val="000000"/>
                </a:solidFill>
              </a:rPr>
              <a:t>európai szinten </a:t>
            </a:r>
            <a:r>
              <a:rPr lang="hu-HU" sz="1200" kern="1200" dirty="0" smtClean="0">
                <a:solidFill>
                  <a:srgbClr val="000000"/>
                </a:solidFill>
              </a:rPr>
              <a:t>szeretne hozzájárulni az oktatás és képzés fejlesztéséhez, így a projektterveknek illeszkedniük kell az európai prioritásokhoz is. Ezek a prioritások olyan </a:t>
            </a:r>
            <a:r>
              <a:rPr lang="hu-HU" sz="1200" b="1" kern="1200" dirty="0" smtClean="0">
                <a:solidFill>
                  <a:srgbClr val="000000"/>
                </a:solidFill>
              </a:rPr>
              <a:t>általános fejlesztési célokat </a:t>
            </a:r>
            <a:r>
              <a:rPr lang="hu-HU" sz="1200" kern="1200" dirty="0" smtClean="0">
                <a:solidFill>
                  <a:srgbClr val="000000"/>
                </a:solidFill>
              </a:rPr>
              <a:t>fogalmaznak meg, mint az oktatás és képzés minőségének javítása, a munkatársak készségfejlesztése, az esélyteremtés, az együttműködés erősítése az oktatásban és képzésben vagy a modernizáció, így az </a:t>
            </a:r>
            <a:r>
              <a:rPr lang="hu-HU" sz="1200" b="1" kern="1200" dirty="0" smtClean="0">
                <a:solidFill>
                  <a:srgbClr val="000000"/>
                </a:solidFill>
              </a:rPr>
              <a:t>intézményi célokat </a:t>
            </a:r>
            <a:r>
              <a:rPr lang="hu-HU" sz="1200" kern="1200" dirty="0" smtClean="0">
                <a:solidFill>
                  <a:srgbClr val="000000"/>
                </a:solidFill>
              </a:rPr>
              <a:t>nem nehéz velük összehangolni. </a:t>
            </a:r>
          </a:p>
          <a:p>
            <a:pPr marL="171450" lvl="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u-HU" sz="1200" kern="1200" dirty="0" smtClean="0">
                <a:solidFill>
                  <a:srgbClr val="000000"/>
                </a:solidFill>
              </a:rPr>
              <a:t>Bizottság határozta meg -  Kiemelt témakörök amihez kapcsolódni kell! 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Gyakori hiba, hogy a projekt céljai csak erőltetetten felelnek meg a prioritásoknak.</a:t>
            </a:r>
            <a:endParaRPr lang="hu-HU" dirty="0" smtClean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dirty="0" smtClean="0"/>
              <a:t>Komplex alapelvek, amelyek a projektekben meg kell hogy jelenjenek.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dirty="0" smtClean="0"/>
              <a:t>Átfogó problémakörök, témák, amelyek aktuális társadalmi, az oktatásban megjelenő problémákra reagálnak.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b="1" dirty="0" smtClean="0"/>
              <a:t>Horizontális prioritások</a:t>
            </a:r>
            <a:r>
              <a:rPr lang="hu-HU" dirty="0" smtClean="0"/>
              <a:t> – a célok érdekében végzett tevékenységeket át kell hogy hassák, a program végrehajtása során meg kell hogy jelenjenek.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b="1" dirty="0" err="1" smtClean="0"/>
              <a:t>Szektorális</a:t>
            </a:r>
            <a:r>
              <a:rPr lang="hu-HU" b="1" dirty="0" smtClean="0"/>
              <a:t> prioritások</a:t>
            </a:r>
            <a:r>
              <a:rPr lang="hu-HU" dirty="0" smtClean="0"/>
              <a:t> – egyes oktatási szektorokra vonatkozó speciális alapelvek, irányok.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hu-HU" dirty="0" smtClean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dirty="0" smtClean="0"/>
              <a:t>Megtalálhatók a </a:t>
            </a:r>
            <a:r>
              <a:rPr lang="hu-HU" dirty="0" err="1" smtClean="0"/>
              <a:t>Programme</a:t>
            </a:r>
            <a:r>
              <a:rPr lang="hu-HU" dirty="0" smtClean="0"/>
              <a:t> </a:t>
            </a:r>
            <a:r>
              <a:rPr lang="hu-HU" dirty="0" err="1" smtClean="0"/>
              <a:t>Guide-ban</a:t>
            </a:r>
            <a:r>
              <a:rPr lang="hu-HU" dirty="0" smtClean="0"/>
              <a:t>,</a:t>
            </a:r>
            <a:r>
              <a:rPr lang="hu-HU" baseline="0" dirty="0" smtClean="0"/>
              <a:t> ami be is van linkelve a 2017-es S2S pályázati kalauzba, ezek megtalálhatók a honlapunkon.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hu-HU" baseline="0" dirty="0" smtClean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baseline="0" dirty="0" smtClean="0"/>
              <a:t>A pályázati űrlap C. pontjában kell megadni, hogy milyen prioritásokat választanak, melyekhez kapcsolódik a projekt; az alatta lévő kifejtős részben be is kell mutatni, hogy hogyan kapcsolódik a projekt és a prioritás.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hu-HU" baseline="0" dirty="0" smtClean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b="1" baseline="0" dirty="0" smtClean="0">
                <a:solidFill>
                  <a:srgbClr val="FF0000"/>
                </a:solidFill>
              </a:rPr>
              <a:t>Kiemelt hazai prioritások:</a:t>
            </a:r>
          </a:p>
          <a:p>
            <a:pPr marL="0" lvl="0" indent="0" algn="just" fontAlgn="auto">
              <a:spcAft>
                <a:spcPts val="600"/>
              </a:spcAft>
              <a:buNone/>
            </a:pPr>
            <a:r>
              <a:rPr lang="hu-HU" sz="1200" kern="1200" dirty="0" smtClean="0">
                <a:solidFill>
                  <a:srgbClr val="000000"/>
                </a:solidFill>
                <a:latin typeface="Verdana"/>
                <a:ea typeface="Times New Roman"/>
              </a:rPr>
              <a:t>2017-től a nemzeti irodáknak lehetőségük van kiemelni a Stratégiai partnerségek pályázati prioritásai közül azokat, melyek különösen fontosak és relevánsak a hazai oktatási környezetben. A magyar intézmények által 2017-ben benyújtandó köznevelési témájú stratégiai partnerség pályázatok esetében ezek a prioritások az alábbiak:</a:t>
            </a:r>
            <a:endParaRPr lang="hu-HU" sz="2000" kern="1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fontAlgn="auto">
              <a:spcAft>
                <a:spcPts val="600"/>
              </a:spcAft>
              <a:buFont typeface="Symbol"/>
              <a:buChar char=""/>
            </a:pPr>
            <a:r>
              <a:rPr lang="hu-HU" sz="1200" b="1" kern="1200" dirty="0" smtClean="0">
                <a:solidFill>
                  <a:srgbClr val="000000"/>
                </a:solidFill>
                <a:latin typeface="Verdana"/>
                <a:ea typeface="Times New Roman"/>
              </a:rPr>
              <a:t>Nyitott és innovatív gyakorlatok a digitális oktatás területén</a:t>
            </a:r>
          </a:p>
          <a:p>
            <a:pPr lvl="0" fontAlgn="auto">
              <a:spcAft>
                <a:spcPts val="600"/>
              </a:spcAft>
              <a:buFont typeface="Symbol"/>
              <a:buChar char=""/>
            </a:pPr>
            <a:r>
              <a:rPr lang="hu-HU" sz="1200" b="1" kern="1200" dirty="0" smtClean="0">
                <a:solidFill>
                  <a:srgbClr val="000000"/>
                </a:solidFill>
                <a:latin typeface="Verdana"/>
                <a:ea typeface="Times New Roman"/>
              </a:rPr>
              <a:t>A tanári szakmák szakmai profiljának megerősítése</a:t>
            </a:r>
            <a:endParaRPr lang="hu-HU" sz="2000" b="1" kern="1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endParaRPr lang="hu-HU" baseline="0" dirty="0" smtClean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baseline="0" dirty="0" smtClean="0"/>
              <a:t>Horizontális:</a:t>
            </a:r>
          </a:p>
          <a:p>
            <a:pPr marL="17145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hu-HU" altLang="hu-HU" sz="1200" kern="1200" dirty="0" err="1" smtClean="0">
                <a:solidFill>
                  <a:srgbClr val="000000"/>
                </a:solidFill>
              </a:rPr>
              <a:t>Achievement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of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relevant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and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high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quality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skills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and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competences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(kulcskészségek és kompetenciák: nyelv, vállalkozás, digitális = foglalkoztathatóság) </a:t>
            </a:r>
          </a:p>
          <a:p>
            <a:pPr marL="17145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hu-HU" altLang="hu-HU" sz="1200" kern="1200" dirty="0" err="1" smtClean="0">
                <a:solidFill>
                  <a:srgbClr val="000000"/>
                </a:solidFill>
              </a:rPr>
              <a:t>Social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inclusion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(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interkultúrális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kompetenciák, médiaműveltség, kritikus gondolkodás, harc a diszkrimináció szegregáció és rasszizmus ellen + hátrányos helyzetű tanulók támogatása) </a:t>
            </a:r>
          </a:p>
          <a:p>
            <a:pPr marL="17145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hu-HU" altLang="hu-HU" sz="1200" kern="1200" dirty="0" smtClean="0">
                <a:solidFill>
                  <a:srgbClr val="000000"/>
                </a:solidFill>
              </a:rPr>
              <a:t>Open and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innovative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practices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,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in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a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digital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era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(innovatív pedagógia, IKT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készégek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, kutatás és innováció szinergiái) Olyan </a:t>
            </a:r>
            <a:r>
              <a:rPr lang="hu-HU" sz="1200" dirty="0" smtClean="0"/>
              <a:t>tevékenységek, melyek az innovatív módszereket és pedagógiát tananyagok és eszközök kifejlesztését ösztönzik,</a:t>
            </a:r>
            <a:endParaRPr lang="hu-HU" altLang="hu-HU" sz="1200" kern="1200" dirty="0" smtClean="0">
              <a:solidFill>
                <a:srgbClr val="000000"/>
              </a:solidFill>
            </a:endParaRPr>
          </a:p>
          <a:p>
            <a:pPr marL="17145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hu-HU" altLang="hu-HU" sz="1200" kern="1200" dirty="0" err="1" smtClean="0">
                <a:solidFill>
                  <a:srgbClr val="000000"/>
                </a:solidFill>
              </a:rPr>
              <a:t>Educators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(kiválasztás, képzés, továbbképzés, rátermettség, még ifjúsági munkások is, akik a korai iskolaelhagyást csökkenthetik)</a:t>
            </a:r>
          </a:p>
          <a:p>
            <a:pPr marL="17145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hu-HU" altLang="hu-HU" sz="1200" kern="1200" dirty="0" err="1" smtClean="0">
                <a:solidFill>
                  <a:srgbClr val="000000"/>
                </a:solidFill>
              </a:rPr>
              <a:t>Transparency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and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recognition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of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skills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and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qualifications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(mindenféle átjárhatóság: országok, szakmák, szintek)</a:t>
            </a:r>
          </a:p>
          <a:p>
            <a:pPr marL="17145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hu-HU" altLang="hu-HU" sz="1200" kern="1200" dirty="0" err="1" smtClean="0">
                <a:solidFill>
                  <a:srgbClr val="000000"/>
                </a:solidFill>
              </a:rPr>
              <a:t>Sustainable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investment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, performance and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efficiency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(</a:t>
            </a:r>
            <a:r>
              <a:rPr lang="hu-HU" sz="1200" dirty="0" smtClean="0"/>
              <a:t>Fenntartható beruházás, teljesítmény és hatékonyság)</a:t>
            </a:r>
            <a:endParaRPr lang="hu-HU" altLang="hu-HU" sz="1200" kern="12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endParaRPr lang="hu-HU" baseline="0" dirty="0" smtClean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hu-HU" baseline="0" dirty="0" err="1" smtClean="0"/>
              <a:t>Szektorális</a:t>
            </a:r>
            <a:r>
              <a:rPr lang="hu-HU" baseline="0" dirty="0" smtClean="0"/>
              <a:t> (Köznevelési):</a:t>
            </a:r>
          </a:p>
          <a:p>
            <a:pPr marL="171450" lvl="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hu-HU" altLang="hu-HU" sz="1200" kern="1200" dirty="0" err="1" smtClean="0">
                <a:solidFill>
                  <a:srgbClr val="000000"/>
                </a:solidFill>
              </a:rPr>
              <a:t>Strengthening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the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profile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(s) of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the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b="1" kern="1200" dirty="0" err="1" smtClean="0">
                <a:solidFill>
                  <a:srgbClr val="000000"/>
                </a:solidFill>
              </a:rPr>
              <a:t>teaching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b="1" kern="1200" dirty="0" err="1" smtClean="0">
                <a:solidFill>
                  <a:srgbClr val="000000"/>
                </a:solidFill>
              </a:rPr>
              <a:t>professions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– tanári szakmák profiljának megerősítése(minden szint, igazgatóig: életpálya, előmenetel, továbbképzések, felkészítés a migránsokra, diverzitás, modern vezetési technikák, innovatív módszerek)</a:t>
            </a:r>
          </a:p>
          <a:p>
            <a:pPr marL="171450" lvl="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hu-HU" altLang="hu-HU" sz="1200" kern="1200" dirty="0" err="1" smtClean="0">
                <a:solidFill>
                  <a:srgbClr val="000000"/>
                </a:solidFill>
              </a:rPr>
              <a:t>Acquisition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of </a:t>
            </a:r>
            <a:r>
              <a:rPr lang="hu-HU" altLang="hu-HU" sz="1200" b="1" kern="1200" dirty="0" err="1" smtClean="0">
                <a:solidFill>
                  <a:srgbClr val="000000"/>
                </a:solidFill>
              </a:rPr>
              <a:t>skills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and </a:t>
            </a:r>
            <a:r>
              <a:rPr lang="hu-HU" altLang="hu-HU" sz="1200" b="1" kern="1200" dirty="0" err="1" smtClean="0">
                <a:solidFill>
                  <a:srgbClr val="000000"/>
                </a:solidFill>
              </a:rPr>
              <a:t>competences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- </a:t>
            </a:r>
            <a:r>
              <a:rPr lang="hu-HU" sz="1200" b="1" dirty="0" smtClean="0"/>
              <a:t>Készségek</a:t>
            </a:r>
            <a:r>
              <a:rPr lang="hu-HU" sz="1200" dirty="0" smtClean="0"/>
              <a:t> elsajátításának támogatása 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(matematika, természettudományos problémák; vállalkozói attitűd, kritikus gondolkodás a tudományos tárgyaknál, holisztikus megközelítés a nyelveknél,)Képesség a tudás és az ismeretek alkalmazására!!!</a:t>
            </a:r>
          </a:p>
          <a:p>
            <a:pPr marL="171450" lvl="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hu-HU" altLang="hu-HU" sz="1200" kern="1200" dirty="0" err="1" smtClean="0">
                <a:solidFill>
                  <a:srgbClr val="000000"/>
                </a:solidFill>
              </a:rPr>
              <a:t>Tackle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early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school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leaving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(ESL) (bármilyen szinten, okból bármilyen eszközzel; iskolák 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hálózatosodása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, az értékelés emelése, minőségbiztosítás)</a:t>
            </a:r>
          </a:p>
          <a:p>
            <a:pPr marL="171450" lvl="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hu-HU" altLang="hu-HU" sz="1200" kern="1200" dirty="0" err="1" smtClean="0">
                <a:solidFill>
                  <a:srgbClr val="000000"/>
                </a:solidFill>
              </a:rPr>
              <a:t>Increase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access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to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affordable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and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high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quality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early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childhood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education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and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</a:t>
            </a:r>
            <a:r>
              <a:rPr lang="hu-HU" altLang="hu-HU" sz="1200" kern="1200" dirty="0" err="1" smtClean="0">
                <a:solidFill>
                  <a:srgbClr val="000000"/>
                </a:solidFill>
              </a:rPr>
              <a:t>care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(ECEC) - </a:t>
            </a:r>
            <a:r>
              <a:rPr lang="hu-HU" sz="1200" dirty="0" smtClean="0"/>
              <a:t>kora gyermekkori nevelés és gondozás (</a:t>
            </a:r>
            <a:r>
              <a:rPr lang="hu-HU" sz="1200" dirty="0" err="1" smtClean="0"/>
              <a:t>KGyNG</a:t>
            </a:r>
            <a:r>
              <a:rPr lang="hu-HU" sz="1200" dirty="0" smtClean="0"/>
              <a:t>) elérhetőségének és minőségének javítása (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bölcsődei, óvodai modellek fejlesztések)</a:t>
            </a:r>
          </a:p>
          <a:p>
            <a:pPr marL="171450" lvl="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endParaRPr lang="hu-HU" altLang="hu-HU" sz="1200" kern="1200" dirty="0" smtClean="0">
              <a:solidFill>
                <a:srgbClr val="000000"/>
              </a:solidFill>
            </a:endParaRPr>
          </a:p>
          <a:p>
            <a:pPr marL="0" lvl="0" indent="0" fontAlgn="auto">
              <a:lnSpc>
                <a:spcPct val="80000"/>
              </a:lnSpc>
              <a:spcAft>
                <a:spcPts val="600"/>
              </a:spcAft>
              <a:buNone/>
            </a:pPr>
            <a:r>
              <a:rPr lang="hu-HU" altLang="hu-HU" sz="1200" kern="1200" dirty="0" smtClean="0">
                <a:solidFill>
                  <a:srgbClr val="000000"/>
                </a:solidFill>
              </a:rPr>
              <a:t>A prioritások illeszkednek a projektötlethez</a:t>
            </a:r>
          </a:p>
          <a:p>
            <a:pPr marL="0" lvl="0" indent="0" fontAlgn="auto">
              <a:lnSpc>
                <a:spcPct val="80000"/>
              </a:lnSpc>
              <a:spcAft>
                <a:spcPts val="600"/>
              </a:spcAft>
              <a:buNone/>
            </a:pPr>
            <a:endParaRPr lang="hu-HU" altLang="hu-HU" sz="1200" kern="1200" dirty="0" smtClean="0">
              <a:solidFill>
                <a:srgbClr val="000000"/>
              </a:solidFill>
            </a:endParaRPr>
          </a:p>
          <a:p>
            <a:pPr marL="0" lvl="0" indent="0" fontAlgn="auto">
              <a:lnSpc>
                <a:spcPct val="80000"/>
              </a:lnSpc>
              <a:spcAft>
                <a:spcPts val="600"/>
              </a:spcAft>
              <a:buNone/>
            </a:pPr>
            <a:r>
              <a:rPr lang="hu-HU" altLang="hu-HU" sz="1200" kern="1200" dirty="0" smtClean="0">
                <a:solidFill>
                  <a:srgbClr val="000000"/>
                </a:solidFill>
              </a:rPr>
              <a:t>Nem csak leírja, hogy illeszkedik, hanem végigvezeti a pályázatban 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cél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– 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tevékenység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– 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munkaterv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– 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közreműködők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– 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célcsoport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– 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hatás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– </a:t>
            </a:r>
            <a:r>
              <a:rPr lang="hu-HU" altLang="hu-HU" sz="1200" b="1" kern="1200" dirty="0" err="1" smtClean="0">
                <a:solidFill>
                  <a:srgbClr val="000000"/>
                </a:solidFill>
              </a:rPr>
              <a:t>disszemináció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(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Főként a munkatervben és a célcsoportra gyakorolt hatásban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)</a:t>
            </a:r>
          </a:p>
          <a:p>
            <a:pPr marL="0" lvl="0" indent="0" fontAlgn="auto">
              <a:lnSpc>
                <a:spcPct val="80000"/>
              </a:lnSpc>
              <a:spcAft>
                <a:spcPts val="600"/>
              </a:spcAft>
              <a:buNone/>
            </a:pPr>
            <a:r>
              <a:rPr lang="hu-HU" altLang="hu-HU" sz="1200" kern="1200" dirty="0" smtClean="0">
                <a:solidFill>
                  <a:srgbClr val="000000"/>
                </a:solidFill>
              </a:rPr>
              <a:t>Nem általánosságban és 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nem címszavakban 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illeszkedik, </a:t>
            </a:r>
            <a:r>
              <a:rPr lang="hu-HU" altLang="hu-HU" sz="1200" b="1" kern="1200" dirty="0" smtClean="0">
                <a:solidFill>
                  <a:srgbClr val="000000"/>
                </a:solidFill>
              </a:rPr>
              <a:t>nem a prioritás szavainak, fogalmainak ismétlésében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 (Konkrétan hogyan valósul meg?)</a:t>
            </a:r>
          </a:p>
          <a:p>
            <a:pPr marL="0" lvl="0" indent="0" fontAlgn="auto">
              <a:lnSpc>
                <a:spcPct val="80000"/>
              </a:lnSpc>
              <a:spcAft>
                <a:spcPts val="600"/>
              </a:spcAft>
              <a:buNone/>
            </a:pPr>
            <a:r>
              <a:rPr lang="hu-HU" altLang="hu-HU" sz="1200" kern="1200" dirty="0" smtClean="0">
                <a:solidFill>
                  <a:srgbClr val="000000"/>
                </a:solidFill>
              </a:rPr>
              <a:t>A prioritás sokféle tevékenységet takarhat:</a:t>
            </a:r>
          </a:p>
          <a:p>
            <a:pPr marL="0" lvl="0" indent="0" fontAlgn="auto">
              <a:lnSpc>
                <a:spcPct val="80000"/>
              </a:lnSpc>
              <a:spcAft>
                <a:spcPts val="600"/>
              </a:spcAft>
              <a:buNone/>
            </a:pPr>
            <a:r>
              <a:rPr lang="hu-HU" altLang="hu-HU" sz="1200" b="1" kern="1200" dirty="0" smtClean="0">
                <a:solidFill>
                  <a:srgbClr val="000000"/>
                </a:solidFill>
              </a:rPr>
              <a:t>Nem kell az egész prioritást </a:t>
            </a:r>
            <a:r>
              <a:rPr lang="hu-HU" altLang="hu-HU" sz="1200" kern="1200" dirty="0" smtClean="0">
                <a:solidFill>
                  <a:srgbClr val="000000"/>
                </a:solidFill>
              </a:rPr>
              <a:t>egy projektnek megoldania, hanem értelmezze a saját tevékenységére, az intézményi profilhoz/stratégiához mérten </a:t>
            </a:r>
          </a:p>
          <a:p>
            <a:pPr marL="0" lvl="0" indent="0" fontAlgn="auto">
              <a:lnSpc>
                <a:spcPct val="80000"/>
              </a:lnSpc>
              <a:spcAft>
                <a:spcPts val="600"/>
              </a:spcAft>
              <a:buNone/>
            </a:pPr>
            <a:r>
              <a:rPr lang="hu-HU" altLang="hu-HU" sz="1200" kern="1200" dirty="0" smtClean="0">
                <a:solidFill>
                  <a:srgbClr val="000000"/>
                </a:solidFill>
              </a:rPr>
              <a:t>A prioritást úgy kell megfogalmazni, hogy konkrétumokat tartalmaz</a:t>
            </a:r>
          </a:p>
          <a:p>
            <a:pPr marL="0" lvl="0" indent="0" fontAlgn="auto">
              <a:lnSpc>
                <a:spcPct val="80000"/>
              </a:lnSpc>
              <a:spcAft>
                <a:spcPts val="600"/>
              </a:spcAft>
              <a:buNone/>
            </a:pPr>
            <a:endParaRPr lang="hu-HU" altLang="hu-HU" sz="1200" kern="1200" dirty="0" smtClean="0">
              <a:solidFill>
                <a:srgbClr val="000000"/>
              </a:solidFill>
            </a:endParaRPr>
          </a:p>
          <a:p>
            <a:r>
              <a:rPr lang="hu-HU" dirty="0" smtClean="0"/>
              <a:t> prioritások választása: tudatos, átlátható, koherens &lt;&gt; ad hoc, </a:t>
            </a:r>
            <a:r>
              <a:rPr lang="hu-HU" dirty="0" err="1" smtClean="0"/>
              <a:t>marketingizű</a:t>
            </a:r>
            <a:r>
              <a:rPr lang="hu-HU" dirty="0" smtClean="0"/>
              <a:t>, nincs összhangban a pályázattal (utánanézni a prioritások jelentésének!!) </a:t>
            </a:r>
          </a:p>
          <a:p>
            <a:r>
              <a:rPr lang="hu-HU" dirty="0" smtClean="0"/>
              <a:t>A tervezettség láthatósága: </a:t>
            </a:r>
          </a:p>
          <a:p>
            <a:pPr lvl="1"/>
            <a:r>
              <a:rPr lang="hu-HU" dirty="0" smtClean="0"/>
              <a:t>Világos célok</a:t>
            </a:r>
          </a:p>
          <a:p>
            <a:pPr lvl="1"/>
            <a:r>
              <a:rPr lang="hu-HU" dirty="0" smtClean="0"/>
              <a:t>Célok összhangban a relevanciával </a:t>
            </a:r>
          </a:p>
          <a:p>
            <a:pPr lvl="1"/>
            <a:r>
              <a:rPr lang="hu-HU" dirty="0" smtClean="0"/>
              <a:t>Helyzet, szükségletek és igények (fontos ennek a bemutatása illetve a felmérés tervezése a projektben) </a:t>
            </a:r>
          </a:p>
          <a:p>
            <a:pPr lvl="1"/>
            <a:r>
              <a:rPr lang="hu-HU" dirty="0" smtClean="0"/>
              <a:t>A célokhoz rendelt módszerek és tevékenységek átláthatósága</a:t>
            </a:r>
          </a:p>
          <a:p>
            <a:pPr lvl="1"/>
            <a:r>
              <a:rPr lang="hu-HU" dirty="0" smtClean="0"/>
              <a:t>KOHERENCIA, STRUKTÚRA, FOLYAMAT</a:t>
            </a:r>
          </a:p>
          <a:p>
            <a:pPr marL="0" lvl="0" indent="0" fontAlgn="auto">
              <a:lnSpc>
                <a:spcPct val="80000"/>
              </a:lnSpc>
              <a:spcAft>
                <a:spcPts val="600"/>
              </a:spcAft>
              <a:buNone/>
            </a:pPr>
            <a:endParaRPr lang="hu-HU" altLang="hu-HU" sz="1200" kern="1200" dirty="0" smtClean="0">
              <a:solidFill>
                <a:srgbClr val="000000"/>
              </a:solidFill>
            </a:endParaRPr>
          </a:p>
          <a:p>
            <a:pPr marL="171450" lvl="0" indent="-171450" fontAlgn="auto">
              <a:lnSpc>
                <a:spcPct val="90000"/>
              </a:lnSpc>
              <a:spcAft>
                <a:spcPts val="600"/>
              </a:spcAft>
              <a:buFont typeface="Arial" pitchFamily="34" charset="0"/>
              <a:buChar char="•"/>
            </a:pPr>
            <a:endParaRPr lang="hu-HU" altLang="hu-HU" sz="1200" kern="12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endParaRPr lang="hu-HU" baseline="0" dirty="0" smtClean="0"/>
          </a:p>
          <a:p>
            <a:pPr>
              <a:buFont typeface="Wingdings" panose="05000000000000000000" pitchFamily="2" charset="2"/>
              <a:buChar char="§"/>
              <a:defRPr/>
            </a:pPr>
            <a:endParaRPr lang="hu-HU" baseline="0" dirty="0" smtClean="0"/>
          </a:p>
          <a:p>
            <a:pPr>
              <a:buFont typeface="Wingdings" panose="05000000000000000000" pitchFamily="2" charset="2"/>
              <a:buChar char="§"/>
              <a:defRPr/>
            </a:pPr>
            <a:endParaRPr lang="hu-HU" baseline="0" dirty="0" smtClean="0"/>
          </a:p>
          <a:p>
            <a:pPr>
              <a:buFont typeface="Wingdings" panose="05000000000000000000" pitchFamily="2" charset="2"/>
              <a:buChar char="§"/>
              <a:defRPr/>
            </a:pP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0600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="0" dirty="0" smtClean="0"/>
              <a:t>Pályázati űrlap: G. pontja.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="1" dirty="0" smtClean="0"/>
              <a:t>Minőségbiztosítási</a:t>
            </a:r>
            <a:r>
              <a:rPr lang="hu-HU" dirty="0" smtClean="0"/>
              <a:t> folyamat terve, látható értékelése, módszerek használata, a lehetséges rizikók reális felmérése (megoldások).</a:t>
            </a:r>
          </a:p>
          <a:p>
            <a:endParaRPr lang="hu-HU" dirty="0" smtClean="0"/>
          </a:p>
          <a:p>
            <a:r>
              <a:rPr lang="hu-HU" dirty="0" smtClean="0"/>
              <a:t>A következő nagy értékelési blokk a projekttervet és a megvalósítást vizsgálja. E tekintetben a legfontosabb a pályázat koherenciája: a célok, a munkaterv és a tevékenységek összhangja. A szakértőnek feladata vizsgálni, hogy a célok eléréséhez adekvát módszereket választottak-e a pályázatban, és költséghatékonyság szempontjából a legmegfelelőbb tevékenységeket illesztették a tervbe. A projekt megvalósulásának garanciájaként minőségellenőrzési szempontokat is szükséges beépíteni, figyelembe kell venni az elismertetést és alátámasztani a megvalósíthatóságot.</a:t>
            </a:r>
          </a:p>
          <a:p>
            <a:endParaRPr lang="hu-HU" dirty="0" smtClean="0"/>
          </a:p>
          <a:p>
            <a:r>
              <a:rPr lang="hu-HU" dirty="0" smtClean="0"/>
              <a:t>Intézményen belül ne csak egy személy</a:t>
            </a:r>
            <a:r>
              <a:rPr lang="hu-HU" baseline="0" dirty="0" smtClean="0"/>
              <a:t> legyen felelős a projektért: tavaly volt egy olyan példa, hogy egy nyertes HU </a:t>
            </a:r>
            <a:r>
              <a:rPr lang="hu-HU" baseline="0" dirty="0" err="1" smtClean="0"/>
              <a:t>koord</a:t>
            </a:r>
            <a:r>
              <a:rPr lang="hu-HU" baseline="0" dirty="0" smtClean="0"/>
              <a:t>. intézmény visszalépett a projekt megvalósításától (már a támogatás első részletét is átutaltuk nekik), miután az egyetlen intézményi koordinátor kilépett az iskolából és nem volt más, aki vállalta volna a projekt továbbvitelét. Így az egész partnerség elesett a lehetőségtől és a támogatástól. Ha több emberrel terveznek, akkor pótolhatták volna az intézményi koordinátort és mehetett volna tovább az együttműködés.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7590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Gantt-diagram</a:t>
            </a:r>
            <a:r>
              <a:rPr lang="hu-HU" dirty="0" smtClean="0"/>
              <a:t>: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pályázati űrlap egyik kötelező melléklete.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Egy Excel formátumú időterv, amiben a tevékenységeket időrendben fel kell tüntetni.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pályázati űrlap kitöltése során, az egyes űrlapra felvitt tevékenységek kódszámokat kapnak, amivel a későbbiek során azonosítani lehet őket; a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Gantt-diagramban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ezeket a kódszámokat lehet alkalmazni, de a lényeg, hogy az könnyen beazonosítható legyen, ne kelljen a bírálónak ezzel tölteni az idejét.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Nagyon hasznos ez a diagram, mert arra ösztönzi a pályázókat, hogy még a pályázat beadása előtt, a tervezés során pontról pontra átgondolják a tervezett tevékenységeket, átláthatóvá tegyék, hogy ezek időrendben kb. hogyan követik egymást.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Másrészt azért is fontos ennek a diagramnak a megléte, mert a bírálati folyamat során a bíráló szakértőnek is nagy segítség a tervezett projekt átnézésében, értelmezésében. Valamint, ha egy jól elkészített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Gantt-diagrammal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találkozik a bíráló, az abban is megerősítheti, hogy a pályázók alaposan átgondolták a projekttervüket, felmérték annak megvalósíthatóságát, valamint megtervezték, hogy időben hogyan folyna le az együttműködés.</a:t>
            </a:r>
          </a:p>
          <a:p>
            <a:pPr lvl="0"/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Tavaly erről a pályázati űrlapos részben volt szó és ezeket szedtem róla össze, melyek közül egy-kettőt talán érdemes lehet elmondani:</a:t>
            </a:r>
            <a:r>
              <a:rPr lang="hu-HU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Itt mindenképp törekedjenek arra, hogy az egyes tevékenységek jól beazonosíthatók és szükség esetén értelmezhetők legyenek a szakértők számára, annak érdekében, hogy könnyen és gyorsan átlássák a táblázatot. Ha nem kell az egyes tevékenységek megértésével, kibogarászásával vesződnie a szakértőnek, annak mindenképp örülni fog, és valószínűleg pozitívabban fog ­– ha csak tudat alatt is – hozzáállni a pályázatukhoz.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egy-egy tevékenység akár több hónapon keresztül is tarthat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project </a:t>
            </a:r>
            <a:r>
              <a:rPr lang="hu-H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activity</a:t>
            </a:r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oszlopba kódszámot csak akkor írjanak, ha az nagyon könnyen beazonosítható a pályázatból a szakértő számára. (Pl. projektbe ágyazott mobilitásoknál (C1, C2, stb.))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Általános projekt menedzsmenti és egyéb tevékenységeknek alapvetően nincs kódjuk, ezeket ebben az oszlopban szövegesen jelenítsék meg, még akkor is, ha egyébként a pályázatban kódszámot rendeltek ezekhez.</a:t>
            </a:r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hu-H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Nemzetközi partnertalálkozókat is jól beazonosíthatóan, a pályázatban írtakkal összhangban jelenítsék meg.</a:t>
            </a:r>
          </a:p>
          <a:p>
            <a:pPr lvl="1"/>
            <a:endParaRPr lang="hu-HU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algn="l"/>
            <a:r>
              <a:rPr lang="hu-H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beépített mobilitások ne a </a:t>
            </a:r>
            <a:r>
              <a:rPr lang="hu-HU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diákmobilitásokról</a:t>
            </a:r>
            <a:r>
              <a:rPr lang="hu-HU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szóljanak. Azok járuljanak hozzá az együttműködés stratégiai megvalósításához.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6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55995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Intézmények bemutatása: az űrlapon a D. pontban (Háttér és tapasztalat), minden felsorolt</a:t>
            </a:r>
            <a:r>
              <a:rPr lang="hu-HU" baseline="0" dirty="0" smtClean="0"/>
              <a:t> intézménynél külön. Az űrlap E. pontja (A projekt leírása), hogyan osztják fel egymás között a feladatokat, partnerek kiválasztása, milyen releváns szakmai tapasztalatuk van, ami szükséges a projekt sikeres megvalósításához.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aseline="0" dirty="0" smtClean="0"/>
              <a:t>F. pont (Előkészítés).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projekt megvalósítása során együttműködő partnerek összetétele mind intézményi, mind konzorciumi szinten több szempontból is fontos, hiszen olyan elkötelezett, szakértő csapatnak kell összeállnia a közös munka során, akik hatékonyan és konstruktívan tudnak együtt dolgozni legalább egy évig a projekt céljainak elérése érdekében. Ezért a szakértők megvizsgálják a pályázat értékelése során, hogy a konzorcium intézményi összetétele megfelelő-e, a feladat megosztás egyértelmű és arányos, rendelkezésre áll-e a megfelelő tapasztalat, szakértelem a projektben való részvételhez. A konzorciumra vonatkozóan a szakértő vizsgálja a konzorcium hatékony koordinációját. Értékelési szempont lehet továbbá, hogy több oktatási szektorban is kifejti-e hatását a projekt, illetve hogy a konzorcium bevon-e olyan résztvevőket, akik eddig nem vettek részt az Erasmus+ programban.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0130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Belső és külső </a:t>
            </a:r>
            <a:r>
              <a:rPr lang="hu-HU" b="1" dirty="0" smtClean="0"/>
              <a:t>kommunikáció</a:t>
            </a:r>
            <a:r>
              <a:rPr lang="hu-HU" dirty="0" smtClean="0"/>
              <a:t> végiggondoltsága (központi jelentőségű a projekt megvalósítása szempontjából (már most végiggondolni a </a:t>
            </a:r>
            <a:r>
              <a:rPr lang="hu-HU" b="1" i="1" dirty="0" smtClean="0"/>
              <a:t>dokumentációt</a:t>
            </a:r>
            <a:r>
              <a:rPr lang="hu-HU" dirty="0" smtClean="0"/>
              <a:t>: a szakértők </a:t>
            </a:r>
            <a:r>
              <a:rPr lang="hu-HU" dirty="0" err="1" smtClean="0"/>
              <a:t>monitoringját</a:t>
            </a:r>
            <a:r>
              <a:rPr lang="hu-HU" dirty="0" smtClean="0"/>
              <a:t>, záró bírálatát segítve!).</a:t>
            </a:r>
            <a:r>
              <a:rPr lang="hu-HU" baseline="0" dirty="0" smtClean="0"/>
              <a:t>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3052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43EE7-997C-4200-8F00-C08604B6893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22006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0943A-AEAC-4935-8F1F-7638C7B991E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6660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54B87-AE9C-4E02-ABD1-A9708A5BE2DE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7695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6C8E2-9E3F-4C8C-994D-EE3284EB7F2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2847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DB4C6-3708-4DE7-A578-56F16137499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907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0782D-6769-4CCD-B220-321E8942206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9711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714A3-75C7-4625-B7B5-E3B0B0CA006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896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9D077-FB4A-477D-8C45-99E0467194B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8897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8F437-B0D1-4FD8-B715-BFFF903CA95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8697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66F28-7943-4A00-B262-3C1CA430A72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3776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1BE84-58D6-4026-93A4-68781B95F74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4114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u-HU" alt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u-HU" alt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3426D5-32D9-4E43-962F-C946B26B7AEC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11560" y="3068960"/>
            <a:ext cx="7772400" cy="1470025"/>
          </a:xfrm>
        </p:spPr>
        <p:txBody>
          <a:bodyPr/>
          <a:lstStyle/>
          <a:p>
            <a:r>
              <a:rPr lang="hu-HU" dirty="0" smtClean="0">
                <a:solidFill>
                  <a:schemeClr val="accent2"/>
                </a:solidFill>
              </a:rPr>
              <a:t>Erasmus+ Iskolai, óvodai stratégiai partnerségek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endParaRPr lang="hu-HU" sz="38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3568" y="5373216"/>
            <a:ext cx="6400800" cy="1296144"/>
          </a:xfrm>
        </p:spPr>
        <p:txBody>
          <a:bodyPr/>
          <a:lstStyle/>
          <a:p>
            <a:pPr algn="l"/>
            <a:r>
              <a:rPr lang="hu-HU" sz="2000" dirty="0" smtClean="0"/>
              <a:t>Pályázatíró szeminárium, 2017. január 31.</a:t>
            </a:r>
          </a:p>
          <a:p>
            <a:pPr algn="l"/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65685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Javaslatok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hu-HU" dirty="0" smtClean="0"/>
              <a:t>Partnerek bemutatkozása – </a:t>
            </a:r>
            <a:r>
              <a:rPr lang="hu-HU" dirty="0" err="1" smtClean="0"/>
              <a:t>projektspecifikus</a:t>
            </a:r>
            <a:endParaRPr lang="hu-HU" dirty="0" smtClean="0"/>
          </a:p>
          <a:p>
            <a:r>
              <a:rPr lang="hu-HU" dirty="0" smtClean="0"/>
              <a:t>Koordinátor – ne legyen túl domináns</a:t>
            </a:r>
          </a:p>
          <a:p>
            <a:r>
              <a:rPr lang="hu-HU" dirty="0" smtClean="0"/>
              <a:t>A pályázatot együtt írják meg</a:t>
            </a:r>
          </a:p>
          <a:p>
            <a:r>
              <a:rPr lang="hu-HU" dirty="0" smtClean="0"/>
              <a:t>A kommunikáció eszközeinek, gyakoriságának bemutatása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10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0679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Hatás és </a:t>
            </a:r>
            <a:r>
              <a:rPr lang="hu-HU" dirty="0" err="1" smtClean="0">
                <a:solidFill>
                  <a:schemeClr val="accent2"/>
                </a:solidFill>
              </a:rPr>
              <a:t>disszemináció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hu-HU" dirty="0" smtClean="0"/>
              <a:t>A projekt szereplőire kifejtett hatás – és azon túl</a:t>
            </a:r>
          </a:p>
          <a:p>
            <a:r>
              <a:rPr lang="hu-HU" dirty="0" smtClean="0"/>
              <a:t>Eredmények értékelésének módszere</a:t>
            </a:r>
          </a:p>
          <a:p>
            <a:r>
              <a:rPr lang="hu-HU" dirty="0" err="1" smtClean="0"/>
              <a:t>Disszeminációs</a:t>
            </a:r>
            <a:r>
              <a:rPr lang="hu-HU" dirty="0" smtClean="0"/>
              <a:t> terv minősége</a:t>
            </a:r>
          </a:p>
          <a:p>
            <a:r>
              <a:rPr lang="hu-HU" dirty="0" smtClean="0"/>
              <a:t>Szabad hozzáférés az eredményekhez</a:t>
            </a:r>
          </a:p>
          <a:p>
            <a:r>
              <a:rPr lang="hu-HU" dirty="0" smtClean="0"/>
              <a:t>Eredmények fenntarthatósága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11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9715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Javaslatok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hu-HU" dirty="0" smtClean="0"/>
              <a:t>Eredmény/hatás/indikátor</a:t>
            </a:r>
          </a:p>
          <a:p>
            <a:r>
              <a:rPr lang="hu-HU" dirty="0" smtClean="0"/>
              <a:t>Hatások mérése: mihez képest szeretnénk változást?</a:t>
            </a:r>
          </a:p>
          <a:p>
            <a:r>
              <a:rPr lang="hu-HU" dirty="0" err="1" smtClean="0"/>
              <a:t>Disszemináció</a:t>
            </a:r>
            <a:r>
              <a:rPr lang="hu-HU" dirty="0" smtClean="0"/>
              <a:t>: proaktív, egyéb célcsoport is</a:t>
            </a:r>
          </a:p>
          <a:p>
            <a:r>
              <a:rPr lang="hu-HU" dirty="0" smtClean="0"/>
              <a:t>Pl. honlap – </a:t>
            </a:r>
            <a:r>
              <a:rPr lang="hu-HU" dirty="0" err="1" smtClean="0"/>
              <a:t>disszeminációval</a:t>
            </a:r>
            <a:r>
              <a:rPr lang="hu-HU" dirty="0" smtClean="0"/>
              <a:t> együtt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12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77113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Gyakori hibák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r>
              <a:rPr lang="hu-HU" dirty="0" smtClean="0"/>
              <a:t>Önellentmondások/nincs összefüggés</a:t>
            </a:r>
          </a:p>
          <a:p>
            <a:r>
              <a:rPr lang="hu-HU" dirty="0" smtClean="0"/>
              <a:t>Szükségletelemzés nem megfelelő</a:t>
            </a:r>
          </a:p>
          <a:p>
            <a:r>
              <a:rPr lang="hu-HU" dirty="0" smtClean="0"/>
              <a:t>Általános megfogalmazás, nincsenek konkrétumok</a:t>
            </a:r>
          </a:p>
          <a:p>
            <a:r>
              <a:rPr lang="hu-HU" dirty="0" smtClean="0"/>
              <a:t>Tartalmi kifejtés nem alapos</a:t>
            </a:r>
          </a:p>
          <a:p>
            <a:r>
              <a:rPr lang="hu-HU" dirty="0" smtClean="0"/>
              <a:t>Partnerek nem relevánsak</a:t>
            </a:r>
          </a:p>
          <a:p>
            <a:r>
              <a:rPr lang="hu-HU" dirty="0" smtClean="0"/>
              <a:t>Koordinátor dominanciája</a:t>
            </a:r>
          </a:p>
          <a:p>
            <a:r>
              <a:rPr lang="hu-HU" dirty="0" smtClean="0"/>
              <a:t>Volumen és tartalom ellentmondása</a:t>
            </a:r>
          </a:p>
          <a:p>
            <a:r>
              <a:rPr lang="hu-HU" dirty="0" smtClean="0"/>
              <a:t>Költségvetés nem alátámasztott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13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6422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A „jó” pályázat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r>
              <a:rPr lang="hu-HU" dirty="0" smtClean="0"/>
              <a:t>Formai és tartalmi megfelelés</a:t>
            </a:r>
          </a:p>
          <a:p>
            <a:r>
              <a:rPr lang="hu-HU" dirty="0" smtClean="0"/>
              <a:t>Felhívás, </a:t>
            </a:r>
            <a:r>
              <a:rPr lang="hu-HU" dirty="0" err="1" smtClean="0"/>
              <a:t>pály</a:t>
            </a:r>
            <a:r>
              <a:rPr lang="hu-HU" dirty="0" smtClean="0"/>
              <a:t>. kalauz és űrlap átolvasása</a:t>
            </a:r>
          </a:p>
          <a:p>
            <a:r>
              <a:rPr lang="hu-HU" dirty="0" smtClean="0"/>
              <a:t>Szakértő a leírtak alapján értékel</a:t>
            </a:r>
          </a:p>
          <a:p>
            <a:r>
              <a:rPr lang="hu-HU" dirty="0" smtClean="0"/>
              <a:t>Világos, egyértelmű megfogalmazás</a:t>
            </a:r>
          </a:p>
          <a:p>
            <a:r>
              <a:rPr lang="hu-HU" dirty="0" smtClean="0"/>
              <a:t>Részletes kifejtés – minden mindennel összefügg</a:t>
            </a:r>
          </a:p>
          <a:p>
            <a:r>
              <a:rPr lang="hu-HU" dirty="0" smtClean="0"/>
              <a:t>Válasz valamennyi kérdésre</a:t>
            </a:r>
          </a:p>
          <a:p>
            <a:r>
              <a:rPr lang="hu-HU" dirty="0" smtClean="0"/>
              <a:t>Általános szemponttól a konkrét példákig</a:t>
            </a:r>
          </a:p>
          <a:p>
            <a:r>
              <a:rPr lang="hu-HU" dirty="0" smtClean="0"/>
              <a:t>Szükségletelemzés, </a:t>
            </a:r>
            <a:r>
              <a:rPr lang="hu-HU" dirty="0" err="1" smtClean="0"/>
              <a:t>disszemináció</a:t>
            </a:r>
            <a:r>
              <a:rPr lang="hu-HU" dirty="0" smtClean="0"/>
              <a:t> fontossága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14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7047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/>
          <a:lstStyle/>
          <a:p>
            <a:pPr algn="ctr"/>
            <a:endParaRPr lang="hu-HU" sz="4400" dirty="0" smtClean="0"/>
          </a:p>
          <a:p>
            <a:pPr algn="ctr"/>
            <a:endParaRPr lang="hu-HU" sz="4400" dirty="0"/>
          </a:p>
          <a:p>
            <a:pPr marL="0" indent="0" algn="ctr">
              <a:buNone/>
            </a:pPr>
            <a:r>
              <a:rPr lang="hu-HU" sz="4400" b="1" dirty="0" smtClean="0">
                <a:solidFill>
                  <a:schemeClr val="accent2"/>
                </a:solidFill>
              </a:rPr>
              <a:t>Köszönjük a figyelmet!</a:t>
            </a:r>
          </a:p>
          <a:p>
            <a:pPr marL="0" indent="0" algn="ctr">
              <a:buNone/>
            </a:pPr>
            <a:r>
              <a:rPr lang="hu-HU" sz="9600" b="1" dirty="0" smtClean="0">
                <a:solidFill>
                  <a:schemeClr val="accent2"/>
                </a:solidFill>
                <a:sym typeface="Wingdings" pitchFamily="2" charset="2"/>
              </a:rPr>
              <a:t></a:t>
            </a:r>
            <a:endParaRPr lang="hu-HU" sz="9600" b="1" dirty="0">
              <a:solidFill>
                <a:schemeClr val="accent2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15</a:t>
            </a:fld>
            <a:endParaRPr lang="hu-HU" altLang="hu-HU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467544" y="5445224"/>
            <a:ext cx="8229600" cy="1143000"/>
          </a:xfrm>
        </p:spPr>
        <p:txBody>
          <a:bodyPr/>
          <a:lstStyle/>
          <a:p>
            <a:pPr algn="l"/>
            <a:r>
              <a:rPr lang="hu-HU" sz="2000" dirty="0" smtClean="0">
                <a:solidFill>
                  <a:schemeClr val="tx1"/>
                </a:solidFill>
              </a:rPr>
              <a:t>Kiss Tímea</a:t>
            </a:r>
            <a:br>
              <a:rPr lang="hu-HU" sz="2000" dirty="0" smtClean="0">
                <a:solidFill>
                  <a:schemeClr val="tx1"/>
                </a:solidFill>
              </a:rPr>
            </a:br>
            <a:r>
              <a:rPr lang="hu-HU" sz="2000" dirty="0" err="1" smtClean="0">
                <a:solidFill>
                  <a:schemeClr val="tx1"/>
                </a:solidFill>
              </a:rPr>
              <a:t>timea.kiss</a:t>
            </a:r>
            <a:r>
              <a:rPr lang="hu-HU" sz="2000" dirty="0" smtClean="0">
                <a:solidFill>
                  <a:schemeClr val="tx1"/>
                </a:solidFill>
              </a:rPr>
              <a:t>@</a:t>
            </a:r>
            <a:r>
              <a:rPr lang="hu-HU" sz="2000" dirty="0" err="1" smtClean="0">
                <a:solidFill>
                  <a:schemeClr val="tx1"/>
                </a:solidFill>
              </a:rPr>
              <a:t>tpf.hu</a:t>
            </a:r>
            <a:endParaRPr lang="hu-H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00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A szakértő értékel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Pályázati anyag – Szakértői útmutató</a:t>
            </a:r>
            <a:br>
              <a:rPr lang="hu-HU" dirty="0"/>
            </a:br>
            <a:r>
              <a:rPr lang="hu-HU" dirty="0"/>
              <a:t>(Nyilvános – </a:t>
            </a:r>
            <a:r>
              <a:rPr lang="hu-HU" dirty="0" smtClean="0"/>
              <a:t>amint meglesz, feltesszük a honlapra</a:t>
            </a:r>
            <a:r>
              <a:rPr lang="hu-HU" dirty="0" smtClean="0"/>
              <a:t>)</a:t>
            </a:r>
            <a:endParaRPr lang="hu-HU" dirty="0"/>
          </a:p>
          <a:p>
            <a:r>
              <a:rPr lang="hu-HU" dirty="0"/>
              <a:t>Két független szakértő értékelése</a:t>
            </a:r>
          </a:p>
          <a:p>
            <a:r>
              <a:rPr lang="hu-HU" dirty="0"/>
              <a:t>Első benyomás</a:t>
            </a:r>
          </a:p>
          <a:p>
            <a:r>
              <a:rPr lang="hu-HU" dirty="0"/>
              <a:t>Koherencia</a:t>
            </a:r>
          </a:p>
          <a:p>
            <a:r>
              <a:rPr lang="hu-HU" dirty="0"/>
              <a:t>Valóban Erasmus+ projektről van szó? (Erasmus+ logika)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2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60998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Értékelési szempontok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hu-HU" dirty="0" smtClean="0"/>
              <a:t>A projekt relevanciája</a:t>
            </a:r>
          </a:p>
          <a:p>
            <a:pPr>
              <a:spcAft>
                <a:spcPts val="2400"/>
              </a:spcAft>
            </a:pPr>
            <a:r>
              <a:rPr lang="hu-HU" dirty="0" smtClean="0"/>
              <a:t>A projekt és megvalósításának minősége</a:t>
            </a:r>
          </a:p>
          <a:p>
            <a:pPr>
              <a:spcAft>
                <a:spcPts val="2400"/>
              </a:spcAft>
            </a:pPr>
            <a:r>
              <a:rPr lang="hu-HU" dirty="0" smtClean="0"/>
              <a:t>A partnerség összetételének minősége és együttműködésük</a:t>
            </a:r>
          </a:p>
          <a:p>
            <a:pPr>
              <a:spcAft>
                <a:spcPts val="2400"/>
              </a:spcAft>
            </a:pPr>
            <a:r>
              <a:rPr lang="hu-HU" dirty="0" smtClean="0"/>
              <a:t>Hatás és </a:t>
            </a:r>
            <a:r>
              <a:rPr lang="hu-HU" dirty="0" err="1" smtClean="0"/>
              <a:t>disszemináció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3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3123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A projekt relevanciája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hu-HU" dirty="0" smtClean="0"/>
              <a:t>Európai dimenzió</a:t>
            </a:r>
          </a:p>
          <a:p>
            <a:r>
              <a:rPr lang="hu-HU" dirty="0" smtClean="0"/>
              <a:t>Valódi, egyenrangú együttműködésre épül</a:t>
            </a:r>
          </a:p>
          <a:p>
            <a:r>
              <a:rPr lang="hu-HU" dirty="0" smtClean="0"/>
              <a:t>Innovatív</a:t>
            </a:r>
          </a:p>
          <a:p>
            <a:r>
              <a:rPr lang="hu-HU" dirty="0" smtClean="0"/>
              <a:t>Szükségletelemzés</a:t>
            </a:r>
          </a:p>
          <a:p>
            <a:r>
              <a:rPr lang="hu-HU" dirty="0" smtClean="0"/>
              <a:t>Célok</a:t>
            </a:r>
          </a:p>
          <a:p>
            <a:r>
              <a:rPr lang="hu-HU" dirty="0" smtClean="0"/>
              <a:t>Prioritások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4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5749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Javaslatok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hu-HU" dirty="0" smtClean="0"/>
              <a:t>Tudatos, átlátható stratégiai tervezés – minden partnernél</a:t>
            </a:r>
          </a:p>
          <a:p>
            <a:r>
              <a:rPr lang="hu-HU" dirty="0" smtClean="0"/>
              <a:t>Intézményi stratégiába épülés</a:t>
            </a:r>
          </a:p>
          <a:p>
            <a:r>
              <a:rPr lang="hu-HU" dirty="0" smtClean="0"/>
              <a:t>Miért kell ez a projekt? Igények.</a:t>
            </a:r>
          </a:p>
          <a:p>
            <a:r>
              <a:rPr lang="hu-HU" dirty="0" smtClean="0"/>
              <a:t>Prioritás – mi is az?</a:t>
            </a:r>
          </a:p>
          <a:p>
            <a:r>
              <a:rPr lang="hu-HU" dirty="0" smtClean="0"/>
              <a:t>Válaszok utaljanak a célra, prioritásra</a:t>
            </a:r>
          </a:p>
          <a:p>
            <a:r>
              <a:rPr lang="hu-HU" dirty="0" smtClean="0"/>
              <a:t>Hogyan lehet innovatív a projekt?</a:t>
            </a:r>
          </a:p>
          <a:p>
            <a:r>
              <a:rPr lang="hu-HU" dirty="0" smtClean="0"/>
              <a:t>Biztosan kellenek a nemzetközi partnerek?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5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9448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A projekt és megvalósításának minősége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r>
              <a:rPr lang="hu-HU" dirty="0" smtClean="0"/>
              <a:t>Munkaprogram: világos, átlátható, teljes</a:t>
            </a:r>
          </a:p>
          <a:p>
            <a:r>
              <a:rPr lang="hu-HU" dirty="0" smtClean="0"/>
              <a:t>Tevékenységek és célok összhangja</a:t>
            </a:r>
          </a:p>
          <a:p>
            <a:r>
              <a:rPr lang="hu-HU" dirty="0" smtClean="0"/>
              <a:t>Értékelési terv/minőségbiztosítás</a:t>
            </a:r>
          </a:p>
          <a:p>
            <a:r>
              <a:rPr lang="hu-HU" dirty="0" smtClean="0"/>
              <a:t>Költségvetés</a:t>
            </a:r>
          </a:p>
          <a:p>
            <a:r>
              <a:rPr lang="hu-HU" dirty="0" smtClean="0"/>
              <a:t>Nemzetközi képzési, oktatási, tanulási tevékenységek alátámasztottak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6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2655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Javaslatok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Egész mondatok, koherens, érvelésre alkalmas </a:t>
            </a:r>
            <a:r>
              <a:rPr lang="hu-HU" dirty="0" smtClean="0"/>
              <a:t>közlés</a:t>
            </a:r>
            <a:endParaRPr lang="hu-HU" dirty="0" smtClean="0"/>
          </a:p>
          <a:p>
            <a:r>
              <a:rPr lang="hu-HU" dirty="0" smtClean="0"/>
              <a:t>Koherencia: tartalom és pénzügyek (technikai bírálat)</a:t>
            </a:r>
          </a:p>
          <a:p>
            <a:r>
              <a:rPr lang="hu-HU" dirty="0" smtClean="0"/>
              <a:t>Beépített mobilitások: személyes, indokolt</a:t>
            </a:r>
          </a:p>
          <a:p>
            <a:r>
              <a:rPr lang="hu-HU" dirty="0"/>
              <a:t>Intézményen belül ne csak egy személy legyen felelős a </a:t>
            </a:r>
            <a:r>
              <a:rPr lang="hu-HU" dirty="0" smtClean="0"/>
              <a:t>projektért</a:t>
            </a:r>
          </a:p>
          <a:p>
            <a:r>
              <a:rPr lang="hu-HU" dirty="0" err="1" smtClean="0"/>
              <a:t>Gantt-diagram</a:t>
            </a:r>
            <a:r>
              <a:rPr lang="hu-HU" dirty="0" smtClean="0"/>
              <a:t> megfelelő kitöltése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7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4219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80729"/>
            <a:ext cx="8229600" cy="5438124"/>
          </a:xfrm>
        </p:spPr>
      </p:pic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8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2820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accent2"/>
                </a:solidFill>
              </a:rPr>
              <a:t>A partnerség összetételének minősége és együttműködésük</a:t>
            </a:r>
            <a:endParaRPr lang="hu-HU" dirty="0">
              <a:solidFill>
                <a:schemeClr val="accent2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4525963"/>
          </a:xfrm>
        </p:spPr>
        <p:txBody>
          <a:bodyPr/>
          <a:lstStyle/>
          <a:p>
            <a:r>
              <a:rPr lang="hu-HU" dirty="0" smtClean="0"/>
              <a:t>Minden partner részvétele alátámasztott</a:t>
            </a:r>
          </a:p>
          <a:p>
            <a:r>
              <a:rPr lang="hu-HU" dirty="0" smtClean="0"/>
              <a:t>Kölcsönösség, egymás kiegészítése</a:t>
            </a:r>
          </a:p>
          <a:p>
            <a:r>
              <a:rPr lang="hu-HU" dirty="0" smtClean="0"/>
              <a:t>Feladatmegosztás</a:t>
            </a:r>
          </a:p>
          <a:p>
            <a:r>
              <a:rPr lang="hu-HU" dirty="0" smtClean="0"/>
              <a:t>Hatékony kommunikáció és koordináció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9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2351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KA_erasmusplusz_magyar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TKA_erasmusplusz_magyar</Template>
  <TotalTime>2955</TotalTime>
  <Words>2032</Words>
  <Application>Microsoft Office PowerPoint</Application>
  <PresentationFormat>Diavetítés a képernyőre (4:3 oldalarány)</PresentationFormat>
  <Paragraphs>247</Paragraphs>
  <Slides>15</Slides>
  <Notes>14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TKA_erasmusplusz_magyar</vt:lpstr>
      <vt:lpstr>Erasmus+ Iskolai, óvodai stratégiai partnerségek  </vt:lpstr>
      <vt:lpstr>A szakértő értékel</vt:lpstr>
      <vt:lpstr>Értékelési szempontok</vt:lpstr>
      <vt:lpstr>A projekt relevanciája</vt:lpstr>
      <vt:lpstr>Javaslatok</vt:lpstr>
      <vt:lpstr>A projekt és megvalósításának minősége</vt:lpstr>
      <vt:lpstr>Javaslatok</vt:lpstr>
      <vt:lpstr>PowerPoint bemutató</vt:lpstr>
      <vt:lpstr>A partnerség összetételének minősége és együttműködésük</vt:lpstr>
      <vt:lpstr>Javaslatok</vt:lpstr>
      <vt:lpstr>Hatás és disszemináció</vt:lpstr>
      <vt:lpstr>Javaslatok</vt:lpstr>
      <vt:lpstr>Gyakori hibák</vt:lpstr>
      <vt:lpstr>A „jó” pályázat</vt:lpstr>
      <vt:lpstr>Kiss Tímea timea.kiss@tpf.hu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Erasmus+   Stratégiai Partnerségek Felsőoktatás</dc:title>
  <dc:creator>Széll Adrienn</dc:creator>
  <cp:lastModifiedBy>Kiss Tímea</cp:lastModifiedBy>
  <cp:revision>478</cp:revision>
  <cp:lastPrinted>2017-01-17T14:50:54Z</cp:lastPrinted>
  <dcterms:created xsi:type="dcterms:W3CDTF">2015-11-19T07:50:44Z</dcterms:created>
  <dcterms:modified xsi:type="dcterms:W3CDTF">2017-01-30T14:08:13Z</dcterms:modified>
</cp:coreProperties>
</file>